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338" r:id="rId9"/>
    <p:sldId id="264" r:id="rId10"/>
    <p:sldId id="292" r:id="rId11"/>
    <p:sldId id="301" r:id="rId12"/>
    <p:sldId id="302" r:id="rId13"/>
    <p:sldId id="336"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1" r:id="rId37"/>
    <p:sldId id="332" r:id="rId38"/>
    <p:sldId id="334" r:id="rId39"/>
    <p:sldId id="335" r:id="rId40"/>
    <p:sldId id="295" r:id="rId41"/>
    <p:sldId id="298" r:id="rId42"/>
    <p:sldId id="296" r:id="rId43"/>
    <p:sldId id="297" r:id="rId44"/>
    <p:sldId id="300" r:id="rId45"/>
    <p:sldId id="299" r:id="rId46"/>
    <p:sldId id="304" r:id="rId47"/>
    <p:sldId id="305" r:id="rId48"/>
    <p:sldId id="306" r:id="rId49"/>
    <p:sldId id="307" r:id="rId50"/>
    <p:sldId id="294" r:id="rId51"/>
    <p:sldId id="337" r:id="rId5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90BF3B"/>
    <a:srgbClr val="2EDE04"/>
    <a:srgbClr val="2DDA04"/>
    <a:srgbClr val="95C440"/>
    <a:srgbClr val="92C23C"/>
    <a:srgbClr val="50C535"/>
    <a:srgbClr val="8BCD43"/>
    <a:srgbClr val="A9A5A5"/>
    <a:srgbClr val="56D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675264B5-7FA4-4206-9F05-488ED170A93F}" type="datetimeFigureOut">
              <a:rPr lang="lv-LV" smtClean="0"/>
              <a:t>24.05.2017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189738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75264B5-7FA4-4206-9F05-488ED170A93F}" type="datetimeFigureOut">
              <a:rPr lang="lv-LV" smtClean="0"/>
              <a:t>24.05.2017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57155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75264B5-7FA4-4206-9F05-488ED170A93F}" type="datetimeFigureOut">
              <a:rPr lang="lv-LV" smtClean="0"/>
              <a:t>24.05.2017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147684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75264B5-7FA4-4206-9F05-488ED170A93F}" type="datetimeFigureOut">
              <a:rPr lang="lv-LV" smtClean="0"/>
              <a:t>24.05.2017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381878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264B5-7FA4-4206-9F05-488ED170A93F}" type="datetimeFigureOut">
              <a:rPr lang="lv-LV" smtClean="0"/>
              <a:t>24.05.2017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190239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675264B5-7FA4-4206-9F05-488ED170A93F}" type="datetimeFigureOut">
              <a:rPr lang="lv-LV" smtClean="0"/>
              <a:t>24.05.2017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66938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675264B5-7FA4-4206-9F05-488ED170A93F}" type="datetimeFigureOut">
              <a:rPr lang="lv-LV" smtClean="0"/>
              <a:t>24.05.2017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53642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675264B5-7FA4-4206-9F05-488ED170A93F}" type="datetimeFigureOut">
              <a:rPr lang="lv-LV" smtClean="0"/>
              <a:t>24.05.2017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23986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264B5-7FA4-4206-9F05-488ED170A93F}" type="datetimeFigureOut">
              <a:rPr lang="lv-LV" smtClean="0"/>
              <a:t>24.05.2017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242167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264B5-7FA4-4206-9F05-488ED170A93F}" type="datetimeFigureOut">
              <a:rPr lang="lv-LV" smtClean="0"/>
              <a:t>24.05.2017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92694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264B5-7FA4-4206-9F05-488ED170A93F}" type="datetimeFigureOut">
              <a:rPr lang="lv-LV" smtClean="0"/>
              <a:t>24.05.2017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AB03ED-B24E-4858-896E-C54685CC9A55}" type="slidenum">
              <a:rPr lang="lv-LV" smtClean="0"/>
              <a:t>‹#›</a:t>
            </a:fld>
            <a:endParaRPr lang="lv-LV"/>
          </a:p>
        </p:txBody>
      </p:sp>
    </p:spTree>
    <p:extLst>
      <p:ext uri="{BB962C8B-B14F-4D97-AF65-F5344CB8AC3E}">
        <p14:creationId xmlns:p14="http://schemas.microsoft.com/office/powerpoint/2010/main" val="315748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264B5-7FA4-4206-9F05-488ED170A93F}" type="datetimeFigureOut">
              <a:rPr lang="lv-LV" smtClean="0"/>
              <a:t>24.05.2017</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B03ED-B24E-4858-896E-C54685CC9A55}" type="slidenum">
              <a:rPr lang="lv-LV" smtClean="0"/>
              <a:t>‹#›</a:t>
            </a:fld>
            <a:endParaRPr lang="lv-LV"/>
          </a:p>
        </p:txBody>
      </p:sp>
    </p:spTree>
    <p:extLst>
      <p:ext uri="{BB962C8B-B14F-4D97-AF65-F5344CB8AC3E}">
        <p14:creationId xmlns:p14="http://schemas.microsoft.com/office/powerpoint/2010/main" val="259281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2511" y="3628416"/>
            <a:ext cx="5680953" cy="2811295"/>
          </a:xfrm>
        </p:spPr>
        <p:txBody>
          <a:bodyPr/>
          <a:lstStyle/>
          <a:p>
            <a:r>
              <a:rPr lang="lv-LV" dirty="0" smtClean="0">
                <a:solidFill>
                  <a:schemeClr val="accent6">
                    <a:lumMod val="60000"/>
                    <a:lumOff val="40000"/>
                  </a:schemeClr>
                </a:solidFill>
              </a:rPr>
              <a:t> </a:t>
            </a:r>
            <a:endParaRPr lang="lv-LV" dirty="0">
              <a:solidFill>
                <a:schemeClr val="accent6">
                  <a:lumMod val="60000"/>
                  <a:lumOff val="40000"/>
                </a:schemeClr>
              </a:solidFill>
            </a:endParaRPr>
          </a:p>
        </p:txBody>
      </p:sp>
      <p:sp>
        <p:nvSpPr>
          <p:cNvPr id="3" name="Subtitle 2"/>
          <p:cNvSpPr>
            <a:spLocks noGrp="1"/>
          </p:cNvSpPr>
          <p:nvPr>
            <p:ph type="subTitle" idx="1"/>
          </p:nvPr>
        </p:nvSpPr>
        <p:spPr>
          <a:xfrm>
            <a:off x="6575612" y="2528047"/>
            <a:ext cx="5374533" cy="3630706"/>
          </a:xfrm>
        </p:spPr>
        <p:txBody>
          <a:bodyPr>
            <a:normAutofit fontScale="62500" lnSpcReduction="20000"/>
          </a:bodyPr>
          <a:lstStyle/>
          <a:p>
            <a:pPr algn="l"/>
            <a:r>
              <a:rPr lang="lv-LV" sz="4000" b="1" dirty="0" smtClean="0">
                <a:solidFill>
                  <a:srgbClr val="A9A5A5"/>
                </a:solidFill>
                <a:latin typeface="Calibri" panose="020F0502020204030204" pitchFamily="34" charset="0"/>
                <a:cs typeface="Calibri" panose="020F0502020204030204" pitchFamily="34" charset="0"/>
              </a:rPr>
              <a:t>PROJEKTA PREZENTĀCIJA</a:t>
            </a:r>
          </a:p>
          <a:p>
            <a:pPr algn="l"/>
            <a:r>
              <a:rPr lang="lv-LV" sz="4000" b="1" dirty="0" smtClean="0">
                <a:solidFill>
                  <a:srgbClr val="A9A5A5"/>
                </a:solidFill>
                <a:latin typeface="Calibri" panose="020F0502020204030204" pitchFamily="34" charset="0"/>
                <a:cs typeface="Calibri" panose="020F0502020204030204" pitchFamily="34" charset="0"/>
              </a:rPr>
              <a:t>Saeimas Ilgtspējīgās attīstības komisijā </a:t>
            </a:r>
          </a:p>
          <a:p>
            <a:pPr algn="l"/>
            <a:r>
              <a:rPr lang="lv-LV" sz="4000" b="1" dirty="0" smtClean="0">
                <a:solidFill>
                  <a:srgbClr val="A9A5A5"/>
                </a:solidFill>
                <a:latin typeface="Calibri" panose="020F0502020204030204" pitchFamily="34" charset="0"/>
                <a:cs typeface="Calibri" panose="020F0502020204030204" pitchFamily="34" charset="0"/>
              </a:rPr>
              <a:t>2017.gada 24.maijā</a:t>
            </a:r>
          </a:p>
          <a:p>
            <a:pPr algn="l"/>
            <a:endParaRPr lang="lv-LV" b="1" dirty="0">
              <a:solidFill>
                <a:srgbClr val="A9A5A5"/>
              </a:solidFill>
              <a:latin typeface="Calibri" panose="020F0502020204030204" pitchFamily="34" charset="0"/>
              <a:cs typeface="Calibri" panose="020F0502020204030204" pitchFamily="34" charset="0"/>
            </a:endParaRPr>
          </a:p>
          <a:p>
            <a:pPr algn="l"/>
            <a:endParaRPr lang="lv-LV" sz="2800" b="1" dirty="0" smtClean="0">
              <a:solidFill>
                <a:srgbClr val="A9A5A5"/>
              </a:solidFill>
              <a:latin typeface="Calibri" panose="020F0502020204030204" pitchFamily="34" charset="0"/>
              <a:cs typeface="Calibri" panose="020F0502020204030204" pitchFamily="34" charset="0"/>
            </a:endParaRPr>
          </a:p>
          <a:p>
            <a:pPr algn="l"/>
            <a:r>
              <a:rPr lang="lv-LV" sz="2800" b="1" dirty="0" smtClean="0">
                <a:solidFill>
                  <a:srgbClr val="A9A5A5"/>
                </a:solidFill>
                <a:latin typeface="Calibri" panose="020F0502020204030204" pitchFamily="34" charset="0"/>
                <a:cs typeface="Calibri" panose="020F0502020204030204" pitchFamily="34" charset="0"/>
              </a:rPr>
              <a:t>Jānis Vētra</a:t>
            </a:r>
          </a:p>
          <a:p>
            <a:pPr algn="l"/>
            <a:r>
              <a:rPr lang="lv-LV" sz="2800" b="1" dirty="0" smtClean="0">
                <a:solidFill>
                  <a:srgbClr val="A9A5A5"/>
                </a:solidFill>
                <a:latin typeface="Calibri" panose="020F0502020204030204" pitchFamily="34" charset="0"/>
                <a:cs typeface="Calibri" panose="020F0502020204030204" pitchFamily="34" charset="0"/>
              </a:rPr>
              <a:t>Augstākās izglītības padomes priekšsēdētājs</a:t>
            </a:r>
          </a:p>
          <a:p>
            <a:pPr algn="l"/>
            <a:r>
              <a:rPr lang="lv-LV" sz="2800" b="1" dirty="0" smtClean="0">
                <a:solidFill>
                  <a:srgbClr val="A9A5A5"/>
                </a:solidFill>
                <a:latin typeface="Calibri" panose="020F0502020204030204" pitchFamily="34" charset="0"/>
                <a:cs typeface="Calibri" panose="020F0502020204030204" pitchFamily="34" charset="0"/>
              </a:rPr>
              <a:t>Andris Nātriņš</a:t>
            </a:r>
          </a:p>
          <a:p>
            <a:pPr algn="l"/>
            <a:r>
              <a:rPr lang="lv-LV" sz="2800" b="1" dirty="0" smtClean="0">
                <a:solidFill>
                  <a:srgbClr val="A9A5A5"/>
                </a:solidFill>
                <a:latin typeface="Calibri" panose="020F0502020204030204" pitchFamily="34" charset="0"/>
                <a:cs typeface="Calibri" panose="020F0502020204030204" pitchFamily="34" charset="0"/>
              </a:rPr>
              <a:t>Latvijas </a:t>
            </a:r>
            <a:r>
              <a:rPr lang="lv-LV" sz="2800" b="1" dirty="0" err="1" smtClean="0">
                <a:solidFill>
                  <a:srgbClr val="A9A5A5"/>
                </a:solidFill>
                <a:latin typeface="Calibri" panose="020F0502020204030204" pitchFamily="34" charset="0"/>
                <a:cs typeface="Calibri" panose="020F0502020204030204" pitchFamily="34" charset="0"/>
              </a:rPr>
              <a:t>Inovatoru</a:t>
            </a:r>
            <a:r>
              <a:rPr lang="lv-LV" sz="2800" b="1" dirty="0" smtClean="0">
                <a:solidFill>
                  <a:srgbClr val="A9A5A5"/>
                </a:solidFill>
                <a:latin typeface="Calibri" panose="020F0502020204030204" pitchFamily="34" charset="0"/>
                <a:cs typeface="Calibri" panose="020F0502020204030204" pitchFamily="34" charset="0"/>
              </a:rPr>
              <a:t> apvienības</a:t>
            </a:r>
          </a:p>
          <a:p>
            <a:pPr algn="l"/>
            <a:r>
              <a:rPr lang="lv-LV" sz="2800" b="1" dirty="0" smtClean="0">
                <a:solidFill>
                  <a:srgbClr val="A9A5A5"/>
                </a:solidFill>
                <a:latin typeface="Calibri" panose="020F0502020204030204" pitchFamily="34" charset="0"/>
                <a:cs typeface="Calibri" panose="020F0502020204030204" pitchFamily="34" charset="0"/>
              </a:rPr>
              <a:t>Valdes loceklis</a:t>
            </a:r>
            <a:endParaRPr lang="lv-LV" sz="2800" b="1" dirty="0">
              <a:solidFill>
                <a:srgbClr val="A9A5A5"/>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389966" y="2326341"/>
            <a:ext cx="6293222" cy="3496236"/>
          </a:xfrm>
          <a:prstGeom prst="rect">
            <a:avLst/>
          </a:prstGeom>
        </p:spPr>
      </p:pic>
      <p:pic>
        <p:nvPicPr>
          <p:cNvPr id="9" name="Picture 8"/>
          <p:cNvPicPr>
            <a:picLocks noChangeAspect="1"/>
          </p:cNvPicPr>
          <p:nvPr/>
        </p:nvPicPr>
        <p:blipFill>
          <a:blip r:embed="rId3"/>
          <a:stretch>
            <a:fillRect/>
          </a:stretch>
        </p:blipFill>
        <p:spPr>
          <a:xfrm>
            <a:off x="0" y="39197"/>
            <a:ext cx="7651376" cy="2166120"/>
          </a:xfrm>
          <a:prstGeom prst="rect">
            <a:avLst/>
          </a:prstGeom>
        </p:spPr>
      </p:pic>
    </p:spTree>
    <p:extLst>
      <p:ext uri="{BB962C8B-B14F-4D97-AF65-F5344CB8AC3E}">
        <p14:creationId xmlns:p14="http://schemas.microsoft.com/office/powerpoint/2010/main" val="259102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2"/>
            <a:ext cx="8471647" cy="1021976"/>
          </a:xfrm>
          <a:prstGeom prst="rect">
            <a:avLst/>
          </a:prstGeom>
        </p:spPr>
      </p:pic>
      <p:sp>
        <p:nvSpPr>
          <p:cNvPr id="3" name="Content Placeholder 2"/>
          <p:cNvSpPr>
            <a:spLocks noGrp="1"/>
          </p:cNvSpPr>
          <p:nvPr>
            <p:ph sz="half" idx="1"/>
          </p:nvPr>
        </p:nvSpPr>
        <p:spPr>
          <a:xfrm>
            <a:off x="174812" y="1196788"/>
            <a:ext cx="11712388" cy="5930153"/>
          </a:xfrm>
        </p:spPr>
        <p:txBody>
          <a:bodyPr>
            <a:normAutofit fontScale="92500" lnSpcReduction="10000"/>
          </a:bodyPr>
          <a:lstStyle/>
          <a:p>
            <a:pPr marL="457200" lvl="1" indent="0">
              <a:buNone/>
            </a:pPr>
            <a:r>
              <a:rPr lang="lv-LV" sz="3000" b="1" dirty="0" smtClean="0">
                <a:solidFill>
                  <a:schemeClr val="bg2">
                    <a:lumMod val="50000"/>
                  </a:schemeClr>
                </a:solidFill>
                <a:cs typeface="Calibri" panose="020F0502020204030204" pitchFamily="34" charset="0"/>
              </a:rPr>
              <a:t>DAŽI NOZĪMĪGI PROJEKTA IEVADA FORUMA UN KONFERENČU IZNĀKUMI</a:t>
            </a:r>
          </a:p>
          <a:p>
            <a:pPr marL="457200" lvl="1" indent="0">
              <a:buNone/>
            </a:pPr>
            <a:endParaRPr lang="lv-LV" sz="1400" b="1" dirty="0" smtClean="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  Forumā (2016.gada 25.novembrī) vairāk nekā 100, bet katrā 	praktiskajā konferencē vairāk nekā 50 dažādu jomu ekspertu 	iesaistīšanās nozīmīgu, stratēģiska mēroga reģionālās attīstības un  	vides kvalitātes jautājumu risināšanā</a:t>
            </a: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  Iespēja vērot visu projekta pasākumu gaitu tiešraidē Rēzeknes 	Tehnoloģiju akadēmijas mājas lapā un portālā «Delfi», kā arī 	noskatīties 	ierakstu RTA mājaslapā un </a:t>
            </a:r>
            <a:r>
              <a:rPr lang="lv-LV" sz="3000" i="1" dirty="0" err="1" smtClean="0">
                <a:solidFill>
                  <a:schemeClr val="tx1">
                    <a:lumMod val="65000"/>
                    <a:lumOff val="35000"/>
                  </a:schemeClr>
                </a:solidFill>
                <a:cs typeface="Calibri" panose="020F0502020204030204" pitchFamily="34" charset="0"/>
              </a:rPr>
              <a:t>youtube</a:t>
            </a:r>
            <a:endParaRPr lang="lv-LV" sz="3000" i="1" dirty="0" smtClean="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3000" dirty="0">
                <a:solidFill>
                  <a:schemeClr val="tx1">
                    <a:lumMod val="65000"/>
                    <a:lumOff val="35000"/>
                  </a:schemeClr>
                </a:solidFill>
                <a:cs typeface="Calibri" panose="020F0502020204030204" pitchFamily="34" charset="0"/>
              </a:rPr>
              <a:t> </a:t>
            </a:r>
            <a:r>
              <a:rPr lang="lv-LV" sz="3000" dirty="0" smtClean="0">
                <a:solidFill>
                  <a:schemeClr val="tx1">
                    <a:lumMod val="65000"/>
                    <a:lumOff val="35000"/>
                  </a:schemeClr>
                </a:solidFill>
                <a:cs typeface="Calibri" panose="020F0502020204030204" pitchFamily="34" charset="0"/>
              </a:rPr>
              <a:t> Projekta ieceres, norises un katra pasākuma atspoguļojums projekta 	partneru mājaslapās, kā arī pašvaldību izdevumā Logs</a:t>
            </a:r>
            <a:r>
              <a:rPr lang="lv-LV" sz="3000" dirty="0">
                <a:solidFill>
                  <a:schemeClr val="tx1">
                    <a:lumMod val="65000"/>
                    <a:lumOff val="35000"/>
                  </a:schemeClr>
                </a:solidFill>
                <a:cs typeface="Calibri" panose="020F0502020204030204" pitchFamily="34" charset="0"/>
              </a:rPr>
              <a:t> </a:t>
            </a:r>
            <a:r>
              <a:rPr lang="lv-LV" sz="3000" dirty="0" smtClean="0">
                <a:solidFill>
                  <a:schemeClr val="tx1">
                    <a:lumMod val="65000"/>
                    <a:lumOff val="35000"/>
                  </a:schemeClr>
                </a:solidFill>
                <a:cs typeface="Calibri" panose="020F0502020204030204" pitchFamily="34" charset="0"/>
              </a:rPr>
              <a:t>un Latvijas 	Universitātes  mājaslapā</a:t>
            </a:r>
          </a:p>
          <a:p>
            <a:pPr lvl="1">
              <a:buFont typeface="Wingdings" panose="05000000000000000000" pitchFamily="2" charset="2"/>
              <a:buChar char="ü"/>
            </a:pPr>
            <a:r>
              <a:rPr lang="lv-LV" sz="3000" dirty="0">
                <a:solidFill>
                  <a:schemeClr val="tx1">
                    <a:lumMod val="65000"/>
                    <a:lumOff val="35000"/>
                  </a:schemeClr>
                </a:solidFill>
                <a:cs typeface="Calibri" panose="020F0502020204030204" pitchFamily="34" charset="0"/>
              </a:rPr>
              <a:t> </a:t>
            </a:r>
            <a:r>
              <a:rPr lang="lv-LV" sz="3000" dirty="0" smtClean="0">
                <a:solidFill>
                  <a:schemeClr val="tx1">
                    <a:lumMod val="65000"/>
                    <a:lumOff val="35000"/>
                  </a:schemeClr>
                </a:solidFill>
                <a:cs typeface="Calibri" panose="020F0502020204030204" pitchFamily="34" charset="0"/>
              </a:rPr>
              <a:t> Plaša publicitāte pirms un pēc katra pasākuma valsts mēroga un  	reģionālajos medijos: NRA, LR1, LR5, Latgales Televīzija, </a:t>
            </a:r>
            <a:r>
              <a:rPr lang="fi-FI" sz="3000" dirty="0" smtClean="0">
                <a:solidFill>
                  <a:schemeClr val="tx1">
                    <a:lumMod val="65000"/>
                    <a:lumOff val="35000"/>
                  </a:schemeClr>
                </a:solidFill>
                <a:cs typeface="Calibri" panose="020F0502020204030204" pitchFamily="34" charset="0"/>
              </a:rPr>
              <a:t>EF-EI</a:t>
            </a:r>
            <a:r>
              <a:rPr lang="lv-LV" sz="3000" dirty="0" smtClean="0">
                <a:solidFill>
                  <a:schemeClr val="tx1">
                    <a:lumMod val="65000"/>
                    <a:lumOff val="35000"/>
                  </a:schemeClr>
                </a:solidFill>
                <a:cs typeface="Calibri" panose="020F0502020204030204" pitchFamily="34" charset="0"/>
              </a:rPr>
              <a:t>,</a:t>
            </a:r>
            <a:r>
              <a:rPr lang="fi-FI" sz="3000" dirty="0" smtClean="0">
                <a:solidFill>
                  <a:schemeClr val="tx1">
                    <a:lumMod val="65000"/>
                    <a:lumOff val="35000"/>
                  </a:schemeClr>
                </a:solidFill>
                <a:cs typeface="Calibri" panose="020F0502020204030204" pitchFamily="34" charset="0"/>
              </a:rPr>
              <a:t> Divu </a:t>
            </a:r>
            <a:r>
              <a:rPr lang="lv-LV" sz="3000" dirty="0" smtClean="0">
                <a:solidFill>
                  <a:schemeClr val="tx1">
                    <a:lumMod val="65000"/>
                    <a:lumOff val="35000"/>
                  </a:schemeClr>
                </a:solidFill>
                <a:cs typeface="Calibri" panose="020F0502020204030204" pitchFamily="34" charset="0"/>
              </a:rPr>
              <a:t>	</a:t>
            </a:r>
            <a:r>
              <a:rPr lang="fi-FI" sz="3000" dirty="0" smtClean="0">
                <a:solidFill>
                  <a:schemeClr val="tx1">
                    <a:lumMod val="65000"/>
                    <a:lumOff val="35000"/>
                  </a:schemeClr>
                </a:solidFill>
                <a:cs typeface="Calibri" panose="020F0502020204030204" pitchFamily="34" charset="0"/>
              </a:rPr>
              <a:t>krastu radio</a:t>
            </a:r>
            <a:r>
              <a:rPr lang="lv-LV" sz="3000" dirty="0" smtClean="0">
                <a:solidFill>
                  <a:schemeClr val="tx1">
                    <a:lumMod val="65000"/>
                    <a:lumOff val="35000"/>
                  </a:schemeClr>
                </a:solidFill>
                <a:cs typeface="Calibri" panose="020F0502020204030204" pitchFamily="34" charset="0"/>
              </a:rPr>
              <a:t>, novadu avīzes, LETA, BNS u.c. Kopā vairāk nekā 200 	publicitātes vienumu</a:t>
            </a:r>
            <a:r>
              <a:rPr lang="fi-FI" sz="3000" dirty="0" smtClean="0">
                <a:solidFill>
                  <a:schemeClr val="tx1">
                    <a:lumMod val="65000"/>
                    <a:lumOff val="35000"/>
                  </a:schemeClr>
                </a:solidFill>
                <a:cs typeface="Calibri" panose="020F0502020204030204" pitchFamily="34" charset="0"/>
              </a:rPr>
              <a:t> </a:t>
            </a:r>
            <a:endParaRPr lang="lv-LV" sz="3000" dirty="0" smtClean="0">
              <a:solidFill>
                <a:schemeClr val="tx1">
                  <a:lumMod val="65000"/>
                  <a:lumOff val="35000"/>
                </a:schemeClr>
              </a:solidFill>
              <a:cs typeface="Calibri" panose="020F0502020204030204" pitchFamily="34" charset="0"/>
            </a:endParaRPr>
          </a:p>
          <a:p>
            <a:endParaRPr lang="lv-LV" dirty="0"/>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474240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309282"/>
            <a:ext cx="8471647" cy="887506"/>
          </a:xfrm>
          <a:prstGeom prst="rect">
            <a:avLst/>
          </a:prstGeom>
        </p:spPr>
      </p:pic>
      <p:sp>
        <p:nvSpPr>
          <p:cNvPr id="3" name="Content Placeholder 2"/>
          <p:cNvSpPr>
            <a:spLocks noGrp="1"/>
          </p:cNvSpPr>
          <p:nvPr>
            <p:ph sz="half" idx="1"/>
          </p:nvPr>
        </p:nvSpPr>
        <p:spPr>
          <a:xfrm>
            <a:off x="188259" y="1398494"/>
            <a:ext cx="8027893" cy="5202507"/>
          </a:xfrm>
        </p:spPr>
        <p:txBody>
          <a:bodyPr>
            <a:normAutofit fontScale="92500" lnSpcReduction="10000"/>
          </a:bodyPr>
          <a:lstStyle/>
          <a:p>
            <a:pPr marL="457200" lvl="1" indent="0">
              <a:buNone/>
            </a:pPr>
            <a:r>
              <a:rPr lang="lv-LV" sz="3000" b="1" dirty="0" smtClean="0">
                <a:solidFill>
                  <a:schemeClr val="bg2">
                    <a:lumMod val="50000"/>
                  </a:schemeClr>
                </a:solidFill>
                <a:cs typeface="Calibri" panose="020F0502020204030204" pitchFamily="34" charset="0"/>
              </a:rPr>
              <a:t>DAŽI NOZĪMĪGI PROJEKTA IEVADA FORUMA UN KONFERENČU IZNĀKUMI</a:t>
            </a:r>
          </a:p>
          <a:p>
            <a:pPr marL="457200" lvl="1" indent="0">
              <a:buNone/>
            </a:pPr>
            <a:endParaRPr lang="lv-LV" sz="1400" b="1" dirty="0" smtClean="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3000" b="1" dirty="0" smtClean="0">
                <a:solidFill>
                  <a:schemeClr val="tx1">
                    <a:lumMod val="50000"/>
                    <a:lumOff val="50000"/>
                  </a:schemeClr>
                </a:solidFill>
              </a:rPr>
              <a:t>   </a:t>
            </a:r>
            <a:r>
              <a:rPr lang="lv-LV" sz="3000" dirty="0" smtClean="0">
                <a:solidFill>
                  <a:schemeClr val="tx1">
                    <a:lumMod val="50000"/>
                    <a:lumOff val="50000"/>
                  </a:schemeClr>
                </a:solidFill>
              </a:rPr>
              <a:t>Pēc </a:t>
            </a:r>
            <a:r>
              <a:rPr lang="lv-LV" sz="3000" dirty="0">
                <a:solidFill>
                  <a:schemeClr val="tx1">
                    <a:lumMod val="50000"/>
                    <a:lumOff val="50000"/>
                  </a:schemeClr>
                </a:solidFill>
              </a:rPr>
              <a:t>katras aktivitātes – </a:t>
            </a:r>
            <a:r>
              <a:rPr lang="lv-LV" sz="3000" dirty="0" smtClean="0">
                <a:solidFill>
                  <a:schemeClr val="tx1">
                    <a:lumMod val="50000"/>
                    <a:lumOff val="50000"/>
                  </a:schemeClr>
                </a:solidFill>
              </a:rPr>
              <a:t>ekspertu atziņu un  	  	 ieteikumu  	kopsavilkums</a:t>
            </a:r>
          </a:p>
          <a:p>
            <a:pPr lvl="1">
              <a:buFont typeface="Wingdings" panose="05000000000000000000" pitchFamily="2" charset="2"/>
              <a:buChar char="ü"/>
            </a:pPr>
            <a:r>
              <a:rPr lang="lv-LV" sz="3000" dirty="0">
                <a:solidFill>
                  <a:schemeClr val="tx1">
                    <a:lumMod val="50000"/>
                    <a:lumOff val="50000"/>
                  </a:schemeClr>
                </a:solidFill>
              </a:rPr>
              <a:t> </a:t>
            </a:r>
            <a:r>
              <a:rPr lang="lv-LV" sz="3000" dirty="0" smtClean="0">
                <a:solidFill>
                  <a:schemeClr val="tx1">
                    <a:lumMod val="50000"/>
                    <a:lumOff val="50000"/>
                  </a:schemeClr>
                </a:solidFill>
              </a:rPr>
              <a:t>  </a:t>
            </a:r>
            <a:r>
              <a:rPr lang="lv-LV" sz="3000" dirty="0" smtClean="0">
                <a:solidFill>
                  <a:srgbClr val="6D6D6D"/>
                </a:solidFill>
              </a:rPr>
              <a:t>Visu </a:t>
            </a:r>
            <a:r>
              <a:rPr lang="lv-LV" sz="3000" dirty="0">
                <a:solidFill>
                  <a:srgbClr val="6D6D6D"/>
                </a:solidFill>
              </a:rPr>
              <a:t>kopsavilkumu </a:t>
            </a:r>
            <a:r>
              <a:rPr lang="lv-LV" sz="3000" dirty="0" smtClean="0">
                <a:solidFill>
                  <a:srgbClr val="6D6D6D"/>
                </a:solidFill>
              </a:rPr>
              <a:t>būtiskākie </a:t>
            </a:r>
            <a:r>
              <a:rPr lang="lv-LV" sz="3000" b="1" dirty="0" smtClean="0">
                <a:solidFill>
                  <a:srgbClr val="6D6D6D"/>
                </a:solidFill>
              </a:rPr>
              <a:t>stratēģiskie 	 	 uzsvari </a:t>
            </a:r>
            <a:r>
              <a:rPr lang="lv-LV" sz="3000" dirty="0" smtClean="0">
                <a:solidFill>
                  <a:srgbClr val="6D6D6D"/>
                </a:solidFill>
              </a:rPr>
              <a:t>ir apkopoti dokumentā noslēguma 	 	 forumam</a:t>
            </a:r>
            <a:r>
              <a:rPr lang="lv-LV" sz="3000" cap="small" dirty="0" smtClean="0">
                <a:solidFill>
                  <a:srgbClr val="6D6D6D"/>
                </a:solidFill>
              </a:rPr>
              <a:t> «</a:t>
            </a:r>
            <a:r>
              <a:rPr lang="lv-LV" sz="3000" b="1" dirty="0" smtClean="0">
                <a:solidFill>
                  <a:srgbClr val="6D6D6D"/>
                </a:solidFill>
              </a:rPr>
              <a:t>Ekspertu </a:t>
            </a:r>
            <a:r>
              <a:rPr lang="lv-LV" sz="3000" b="1" dirty="0">
                <a:solidFill>
                  <a:srgbClr val="6D6D6D"/>
                </a:solidFill>
              </a:rPr>
              <a:t>galvenie ieteikumi </a:t>
            </a:r>
            <a:r>
              <a:rPr lang="lv-LV" sz="3000" b="1" dirty="0" smtClean="0">
                <a:solidFill>
                  <a:srgbClr val="6D6D6D"/>
                </a:solidFill>
              </a:rPr>
              <a:t>	   	 ilgtermiņa </a:t>
            </a:r>
            <a:r>
              <a:rPr lang="lv-LV" sz="3000" b="1" dirty="0">
                <a:solidFill>
                  <a:srgbClr val="6D6D6D"/>
                </a:solidFill>
              </a:rPr>
              <a:t>stratēģiskajai </a:t>
            </a:r>
            <a:r>
              <a:rPr lang="lv-LV" sz="3000" b="1" dirty="0" smtClean="0">
                <a:solidFill>
                  <a:srgbClr val="6D6D6D"/>
                </a:solidFill>
              </a:rPr>
              <a:t>plānošanai»</a:t>
            </a:r>
            <a:endParaRPr lang="lv-LV" sz="3000" dirty="0">
              <a:solidFill>
                <a:srgbClr val="6D6D6D"/>
              </a:solidFill>
            </a:endParaRPr>
          </a:p>
          <a:p>
            <a:pPr lvl="1">
              <a:buFont typeface="Wingdings" panose="05000000000000000000" pitchFamily="2" charset="2"/>
              <a:buChar char="ü"/>
            </a:pPr>
            <a:r>
              <a:rPr lang="lv-LV" sz="3000" dirty="0" smtClean="0">
                <a:solidFill>
                  <a:schemeClr val="tx1">
                    <a:lumMod val="50000"/>
                    <a:lumOff val="50000"/>
                  </a:schemeClr>
                </a:solidFill>
              </a:rPr>
              <a:t>  </a:t>
            </a:r>
            <a:r>
              <a:rPr lang="lv-LV" sz="3000" dirty="0" smtClean="0">
                <a:solidFill>
                  <a:srgbClr val="6D6D6D"/>
                </a:solidFill>
              </a:rPr>
              <a:t>To papildinās </a:t>
            </a:r>
            <a:r>
              <a:rPr lang="lv-LV" sz="3000" dirty="0">
                <a:solidFill>
                  <a:srgbClr val="6D6D6D"/>
                </a:solidFill>
              </a:rPr>
              <a:t>– foruma ekspertu ieteikumi </a:t>
            </a:r>
            <a:r>
              <a:rPr lang="lv-LV" sz="3000" dirty="0" smtClean="0">
                <a:solidFill>
                  <a:srgbClr val="6D6D6D"/>
                </a:solidFill>
              </a:rPr>
              <a:t>	  	 rīcības politikai</a:t>
            </a:r>
            <a:endParaRPr lang="lv-LV" sz="3000" dirty="0">
              <a:solidFill>
                <a:srgbClr val="6D6D6D"/>
              </a:solidFill>
            </a:endParaRPr>
          </a:p>
          <a:p>
            <a:pPr marL="0" indent="0">
              <a:buNone/>
            </a:pPr>
            <a:r>
              <a:rPr lang="lv-LV" b="1" dirty="0" smtClean="0">
                <a:solidFill>
                  <a:schemeClr val="tx1">
                    <a:lumMod val="50000"/>
                    <a:lumOff val="50000"/>
                  </a:schemeClr>
                </a:solidFill>
              </a:rPr>
              <a:t>   </a:t>
            </a:r>
            <a:endParaRPr lang="lv-LV" sz="3200" b="1" dirty="0">
              <a:solidFill>
                <a:schemeClr val="tx1">
                  <a:lumMod val="50000"/>
                  <a:lumOff val="50000"/>
                </a:schemeClr>
              </a:solidFill>
            </a:endParaRPr>
          </a:p>
          <a:p>
            <a:pPr marL="0" indent="0">
              <a:buNone/>
            </a:pPr>
            <a:r>
              <a:rPr lang="en-US" dirty="0">
                <a:solidFill>
                  <a:schemeClr val="tx1">
                    <a:lumMod val="50000"/>
                    <a:lumOff val="50000"/>
                  </a:schemeClr>
                </a:solidFill>
              </a:rPr>
              <a:t> </a:t>
            </a:r>
            <a:endParaRPr lang="lv-LV" sz="2400" dirty="0">
              <a:solidFill>
                <a:schemeClr val="tx1">
                  <a:lumMod val="50000"/>
                  <a:lumOff val="50000"/>
                </a:schemeClr>
              </a:solidFill>
            </a:endParaRPr>
          </a:p>
          <a:p>
            <a:endParaRPr lang="lv-LV" dirty="0"/>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
        <p:nvSpPr>
          <p:cNvPr id="5" name="Content Placeholder 3"/>
          <p:cNvSpPr txBox="1">
            <a:spLocks/>
          </p:cNvSpPr>
          <p:nvPr/>
        </p:nvSpPr>
        <p:spPr>
          <a:xfrm>
            <a:off x="7351059" y="1788459"/>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
        <p:nvSpPr>
          <p:cNvPr id="2" name="Rectangle 1"/>
          <p:cNvSpPr/>
          <p:nvPr/>
        </p:nvSpPr>
        <p:spPr>
          <a:xfrm>
            <a:off x="8426824" y="1196788"/>
            <a:ext cx="3671047" cy="3477875"/>
          </a:xfrm>
          <a:prstGeom prst="rect">
            <a:avLst/>
          </a:prstGeom>
        </p:spPr>
        <p:txBody>
          <a:bodyPr wrap="square">
            <a:spAutoFit/>
          </a:bodyPr>
          <a:lstStyle/>
          <a:p>
            <a:r>
              <a:rPr lang="en-US" sz="2800" b="1" dirty="0" smtClean="0">
                <a:solidFill>
                  <a:srgbClr val="90BF3B"/>
                </a:solidFill>
              </a:rPr>
              <a:t>26 </a:t>
            </a:r>
            <a:r>
              <a:rPr lang="en-US" sz="2800" b="1" dirty="0" err="1" smtClean="0">
                <a:solidFill>
                  <a:srgbClr val="90BF3B"/>
                </a:solidFill>
              </a:rPr>
              <a:t>Stratēģiskie</a:t>
            </a:r>
            <a:r>
              <a:rPr lang="en-US" sz="2800" b="1" dirty="0" smtClean="0">
                <a:solidFill>
                  <a:srgbClr val="90BF3B"/>
                </a:solidFill>
              </a:rPr>
              <a:t> </a:t>
            </a:r>
            <a:r>
              <a:rPr lang="en-US" sz="2800" b="1" dirty="0" err="1" smtClean="0">
                <a:solidFill>
                  <a:srgbClr val="90BF3B"/>
                </a:solidFill>
              </a:rPr>
              <a:t>uzsvari</a:t>
            </a:r>
            <a:r>
              <a:rPr lang="en-US" sz="2800" b="1" dirty="0" smtClean="0">
                <a:solidFill>
                  <a:srgbClr val="90BF3B"/>
                </a:solidFill>
              </a:rPr>
              <a:t> </a:t>
            </a:r>
            <a:endParaRPr lang="lv-LV" sz="2800" dirty="0" smtClean="0">
              <a:solidFill>
                <a:srgbClr val="90BF3B"/>
              </a:solidFill>
            </a:endParaRPr>
          </a:p>
          <a:p>
            <a:pPr marL="342900" indent="-342900">
              <a:buFont typeface="Wingdings" panose="05000000000000000000" pitchFamily="2" charset="2"/>
              <a:buChar char="ü"/>
            </a:pPr>
            <a:r>
              <a:rPr lang="en-US" sz="2400" b="1" dirty="0" err="1" smtClean="0">
                <a:solidFill>
                  <a:srgbClr val="90BF3B"/>
                </a:solidFill>
              </a:rPr>
              <a:t>Ilgtspējīga</a:t>
            </a:r>
            <a:r>
              <a:rPr lang="en-US" sz="2400" b="1" dirty="0" smtClean="0">
                <a:solidFill>
                  <a:srgbClr val="90BF3B"/>
                </a:solidFill>
              </a:rPr>
              <a:t> </a:t>
            </a:r>
            <a:r>
              <a:rPr lang="en-US" sz="2400" b="1" dirty="0" err="1" smtClean="0">
                <a:solidFill>
                  <a:srgbClr val="90BF3B"/>
                </a:solidFill>
              </a:rPr>
              <a:t>dzīves</a:t>
            </a:r>
            <a:r>
              <a:rPr lang="en-US" sz="2400" b="1" dirty="0" smtClean="0">
                <a:solidFill>
                  <a:srgbClr val="90BF3B"/>
                </a:solidFill>
              </a:rPr>
              <a:t> </a:t>
            </a:r>
            <a:r>
              <a:rPr lang="en-US" sz="2400" b="1" dirty="0" err="1" smtClean="0">
                <a:solidFill>
                  <a:srgbClr val="90BF3B"/>
                </a:solidFill>
              </a:rPr>
              <a:t>telpa</a:t>
            </a:r>
            <a:endParaRPr lang="lv-LV" sz="2400" dirty="0" smtClean="0">
              <a:solidFill>
                <a:srgbClr val="90BF3B"/>
              </a:solidFill>
            </a:endParaRPr>
          </a:p>
          <a:p>
            <a:pPr marL="342900" indent="-342900">
              <a:buFont typeface="Wingdings" panose="05000000000000000000" pitchFamily="2" charset="2"/>
              <a:buChar char="ü"/>
            </a:pPr>
            <a:r>
              <a:rPr lang="lv-LV" sz="2400" b="1" dirty="0" smtClean="0">
                <a:solidFill>
                  <a:srgbClr val="90BF3B"/>
                </a:solidFill>
              </a:rPr>
              <a:t>Dabas vērtības un sociālie aspekti</a:t>
            </a:r>
            <a:endParaRPr lang="lv-LV" sz="2400" dirty="0" smtClean="0">
              <a:solidFill>
                <a:srgbClr val="90BF3B"/>
              </a:solidFill>
            </a:endParaRPr>
          </a:p>
          <a:p>
            <a:pPr marL="342900" indent="-342900">
              <a:buFont typeface="Wingdings" panose="05000000000000000000" pitchFamily="2" charset="2"/>
              <a:buChar char="ü"/>
            </a:pPr>
            <a:r>
              <a:rPr lang="lv-LV" sz="2400" b="1" dirty="0" smtClean="0">
                <a:solidFill>
                  <a:srgbClr val="90BF3B"/>
                </a:solidFill>
              </a:rPr>
              <a:t>Dabas vērtības, ekonomiskā aktivitāte un pētniecība kā vērtību pievienojošs faktors</a:t>
            </a:r>
            <a:endParaRPr lang="lv-LV" sz="2400" dirty="0" smtClean="0">
              <a:solidFill>
                <a:srgbClr val="90BF3B"/>
              </a:solidFill>
            </a:endParaRPr>
          </a:p>
          <a:p>
            <a:pPr marL="342900" indent="-342900">
              <a:buFont typeface="Wingdings" panose="05000000000000000000" pitchFamily="2" charset="2"/>
              <a:buChar char="ü"/>
            </a:pPr>
            <a:r>
              <a:rPr lang="lv-LV" sz="2400" b="1" dirty="0" smtClean="0">
                <a:solidFill>
                  <a:srgbClr val="90BF3B"/>
                </a:solidFill>
              </a:rPr>
              <a:t>Izglītība un ilgtspēja</a:t>
            </a:r>
            <a:endParaRPr lang="lv-LV" sz="2400" dirty="0">
              <a:solidFill>
                <a:srgbClr val="90BF3B"/>
              </a:solidFill>
            </a:endParaRPr>
          </a:p>
        </p:txBody>
      </p:sp>
    </p:spTree>
    <p:extLst>
      <p:ext uri="{BB962C8B-B14F-4D97-AF65-F5344CB8AC3E}">
        <p14:creationId xmlns:p14="http://schemas.microsoft.com/office/powerpoint/2010/main" val="4043417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309281"/>
            <a:ext cx="8471647" cy="1089213"/>
          </a:xfrm>
          <a:prstGeom prst="rect">
            <a:avLst/>
          </a:prstGeom>
        </p:spPr>
      </p:pic>
      <p:sp>
        <p:nvSpPr>
          <p:cNvPr id="3" name="Content Placeholder 2"/>
          <p:cNvSpPr>
            <a:spLocks noGrp="1"/>
          </p:cNvSpPr>
          <p:nvPr>
            <p:ph sz="half" idx="1"/>
          </p:nvPr>
        </p:nvSpPr>
        <p:spPr>
          <a:xfrm>
            <a:off x="927847" y="1398494"/>
            <a:ext cx="10152529" cy="5202507"/>
          </a:xfrm>
        </p:spPr>
        <p:txBody>
          <a:bodyPr>
            <a:normAutofit/>
          </a:bodyPr>
          <a:lstStyle/>
          <a:p>
            <a:pPr marL="0" indent="0">
              <a:buNone/>
            </a:pPr>
            <a:r>
              <a:rPr lang="lv-LV" b="1" dirty="0" smtClean="0">
                <a:solidFill>
                  <a:schemeClr val="tx1">
                    <a:lumMod val="50000"/>
                    <a:lumOff val="50000"/>
                  </a:schemeClr>
                </a:solidFill>
              </a:rPr>
              <a:t>   </a:t>
            </a:r>
            <a:endParaRPr lang="lv-LV" sz="3200" b="1" dirty="0">
              <a:solidFill>
                <a:schemeClr val="tx1">
                  <a:lumMod val="50000"/>
                  <a:lumOff val="50000"/>
                </a:schemeClr>
              </a:solidFill>
            </a:endParaRPr>
          </a:p>
          <a:p>
            <a:pPr marL="0" indent="0">
              <a:buNone/>
            </a:pPr>
            <a:r>
              <a:rPr lang="en-US" sz="3600" b="1" dirty="0" err="1" smtClean="0">
                <a:solidFill>
                  <a:srgbClr val="6D6D6D"/>
                </a:solidFill>
              </a:rPr>
              <a:t>Projekts</a:t>
            </a:r>
            <a:r>
              <a:rPr lang="en-US" sz="3600" b="1" dirty="0" smtClean="0">
                <a:solidFill>
                  <a:srgbClr val="6D6D6D"/>
                </a:solidFill>
              </a:rPr>
              <a:t> </a:t>
            </a:r>
            <a:r>
              <a:rPr lang="lv-LV" sz="3600" b="1" dirty="0" smtClean="0">
                <a:solidFill>
                  <a:srgbClr val="6D6D6D"/>
                </a:solidFill>
              </a:rPr>
              <a:t>ir</a:t>
            </a:r>
            <a:r>
              <a:rPr lang="en-US" sz="3600" b="1" dirty="0" smtClean="0">
                <a:solidFill>
                  <a:srgbClr val="6D6D6D"/>
                </a:solidFill>
              </a:rPr>
              <a:t> </a:t>
            </a:r>
            <a:r>
              <a:rPr lang="en-US" sz="3600" b="1" dirty="0" err="1">
                <a:solidFill>
                  <a:srgbClr val="6D6D6D"/>
                </a:solidFill>
              </a:rPr>
              <a:t>iesākums</a:t>
            </a:r>
            <a:r>
              <a:rPr lang="en-US" sz="3600" b="1" dirty="0">
                <a:solidFill>
                  <a:srgbClr val="6D6D6D"/>
                </a:solidFill>
              </a:rPr>
              <a:t> </a:t>
            </a:r>
            <a:r>
              <a:rPr lang="en-US" sz="3600" b="1" dirty="0" err="1">
                <a:solidFill>
                  <a:srgbClr val="6D6D6D"/>
                </a:solidFill>
              </a:rPr>
              <a:t>tālākām</a:t>
            </a:r>
            <a:r>
              <a:rPr lang="en-US" sz="3600" b="1" dirty="0">
                <a:solidFill>
                  <a:srgbClr val="6D6D6D"/>
                </a:solidFill>
              </a:rPr>
              <a:t> </a:t>
            </a:r>
            <a:r>
              <a:rPr lang="en-US" sz="3600" b="1" dirty="0" err="1" smtClean="0">
                <a:solidFill>
                  <a:srgbClr val="6D6D6D"/>
                </a:solidFill>
              </a:rPr>
              <a:t>aktivitātēm</a:t>
            </a:r>
            <a:endParaRPr lang="lv-LV" sz="3600" b="1" dirty="0">
              <a:solidFill>
                <a:srgbClr val="6D6D6D"/>
              </a:solidFill>
            </a:endParaRPr>
          </a:p>
          <a:p>
            <a:pPr>
              <a:buFont typeface="Wingdings" panose="05000000000000000000" pitchFamily="2" charset="2"/>
              <a:buChar char="ü"/>
            </a:pPr>
            <a:r>
              <a:rPr lang="lv-LV" dirty="0" smtClean="0">
                <a:solidFill>
                  <a:srgbClr val="6D6D6D"/>
                </a:solidFill>
              </a:rPr>
              <a:t>   	</a:t>
            </a:r>
            <a:r>
              <a:rPr lang="en-US" dirty="0" smtClean="0">
                <a:solidFill>
                  <a:srgbClr val="6D6D6D"/>
                </a:solidFill>
              </a:rPr>
              <a:t>DAP </a:t>
            </a:r>
            <a:r>
              <a:rPr lang="en-US" dirty="0">
                <a:solidFill>
                  <a:srgbClr val="6D6D6D"/>
                </a:solidFill>
              </a:rPr>
              <a:t>un LU </a:t>
            </a:r>
            <a:r>
              <a:rPr lang="en-US" dirty="0" err="1">
                <a:solidFill>
                  <a:srgbClr val="6D6D6D"/>
                </a:solidFill>
              </a:rPr>
              <a:t>rīkotā</a:t>
            </a:r>
            <a:r>
              <a:rPr lang="en-US" dirty="0">
                <a:solidFill>
                  <a:srgbClr val="6D6D6D"/>
                </a:solidFill>
              </a:rPr>
              <a:t> </a:t>
            </a:r>
            <a:r>
              <a:rPr lang="lv-LV" dirty="0">
                <a:solidFill>
                  <a:srgbClr val="6D6D6D"/>
                </a:solidFill>
              </a:rPr>
              <a:t>k</a:t>
            </a:r>
            <a:r>
              <a:rPr lang="en-US" dirty="0" err="1" smtClean="0">
                <a:solidFill>
                  <a:srgbClr val="6D6D6D"/>
                </a:solidFill>
              </a:rPr>
              <a:t>onference</a:t>
            </a:r>
            <a:r>
              <a:rPr lang="lv-LV" dirty="0" smtClean="0">
                <a:solidFill>
                  <a:srgbClr val="6D6D6D"/>
                </a:solidFill>
              </a:rPr>
              <a:t> «Krustpunktā daba. Atbildība un 	vīzijas» un Rāznas Nacionālā parka 10 gadiem veltītās izstādes 	atklāšana Rīgā </a:t>
            </a:r>
            <a:r>
              <a:rPr lang="en-US" dirty="0" smtClean="0">
                <a:solidFill>
                  <a:srgbClr val="6D6D6D"/>
                </a:solidFill>
              </a:rPr>
              <a:t>18.maij</a:t>
            </a:r>
            <a:r>
              <a:rPr lang="lv-LV" dirty="0" smtClean="0">
                <a:solidFill>
                  <a:srgbClr val="6D6D6D"/>
                </a:solidFill>
              </a:rPr>
              <a:t>ā Latvijas Universitātes</a:t>
            </a:r>
            <a:r>
              <a:rPr lang="en-US" dirty="0" smtClean="0">
                <a:solidFill>
                  <a:srgbClr val="6D6D6D"/>
                </a:solidFill>
              </a:rPr>
              <a:t> </a:t>
            </a:r>
            <a:r>
              <a:rPr lang="en-US" dirty="0" err="1" smtClean="0">
                <a:solidFill>
                  <a:srgbClr val="6D6D6D"/>
                </a:solidFill>
              </a:rPr>
              <a:t>Dabaszinātņu</a:t>
            </a:r>
            <a:r>
              <a:rPr lang="lv-LV" dirty="0" smtClean="0">
                <a:solidFill>
                  <a:srgbClr val="6D6D6D"/>
                </a:solidFill>
              </a:rPr>
              <a:t> 	akadēmiskajā c</a:t>
            </a:r>
            <a:r>
              <a:rPr lang="en-US" dirty="0" err="1" smtClean="0">
                <a:solidFill>
                  <a:srgbClr val="6D6D6D"/>
                </a:solidFill>
              </a:rPr>
              <a:t>entrā</a:t>
            </a:r>
            <a:r>
              <a:rPr lang="en-US" dirty="0" smtClean="0">
                <a:solidFill>
                  <a:srgbClr val="6D6D6D"/>
                </a:solidFill>
              </a:rPr>
              <a:t>, </a:t>
            </a:r>
            <a:r>
              <a:rPr lang="en-US" dirty="0" err="1" smtClean="0">
                <a:solidFill>
                  <a:srgbClr val="6D6D6D"/>
                </a:solidFill>
              </a:rPr>
              <a:t>Torņkalnā</a:t>
            </a:r>
            <a:endParaRPr lang="lv-LV" dirty="0" smtClean="0">
              <a:solidFill>
                <a:srgbClr val="6D6D6D"/>
              </a:solidFill>
            </a:endParaRPr>
          </a:p>
          <a:p>
            <a:pPr>
              <a:buFont typeface="Wingdings" panose="05000000000000000000" pitchFamily="2" charset="2"/>
              <a:buChar char="ü"/>
            </a:pPr>
            <a:r>
              <a:rPr lang="lv-LV" dirty="0" smtClean="0">
                <a:solidFill>
                  <a:srgbClr val="6D6D6D"/>
                </a:solidFill>
              </a:rPr>
              <a:t> 	Projekta stratēģisko uzsvaru un 	rīcības   politikas prezentācija   	</a:t>
            </a:r>
            <a:r>
              <a:rPr lang="en-US" b="1" dirty="0" err="1" smtClean="0">
                <a:solidFill>
                  <a:srgbClr val="6D6D6D"/>
                </a:solidFill>
              </a:rPr>
              <a:t>Saeimas</a:t>
            </a:r>
            <a:r>
              <a:rPr lang="en-US" b="1" dirty="0" smtClean="0">
                <a:solidFill>
                  <a:srgbClr val="6D6D6D"/>
                </a:solidFill>
              </a:rPr>
              <a:t> </a:t>
            </a:r>
            <a:r>
              <a:rPr lang="en-US" b="1" dirty="0" err="1" smtClean="0">
                <a:solidFill>
                  <a:srgbClr val="6D6D6D"/>
                </a:solidFill>
              </a:rPr>
              <a:t>Ilgtspējīgās</a:t>
            </a:r>
            <a:r>
              <a:rPr lang="en-US" b="1" dirty="0" smtClean="0">
                <a:solidFill>
                  <a:srgbClr val="6D6D6D"/>
                </a:solidFill>
              </a:rPr>
              <a:t> </a:t>
            </a:r>
            <a:r>
              <a:rPr lang="en-US" b="1" dirty="0" err="1">
                <a:solidFill>
                  <a:srgbClr val="6D6D6D"/>
                </a:solidFill>
              </a:rPr>
              <a:t>attīstības</a:t>
            </a:r>
            <a:r>
              <a:rPr lang="en-US" b="1" dirty="0">
                <a:solidFill>
                  <a:srgbClr val="6D6D6D"/>
                </a:solidFill>
              </a:rPr>
              <a:t> </a:t>
            </a:r>
            <a:r>
              <a:rPr lang="lv-LV" b="1" dirty="0" smtClean="0">
                <a:solidFill>
                  <a:srgbClr val="6D6D6D"/>
                </a:solidFill>
              </a:rPr>
              <a:t>	</a:t>
            </a:r>
            <a:r>
              <a:rPr lang="en-US" b="1" dirty="0" err="1" smtClean="0">
                <a:solidFill>
                  <a:srgbClr val="6D6D6D"/>
                </a:solidFill>
              </a:rPr>
              <a:t>komisija</a:t>
            </a:r>
            <a:r>
              <a:rPr lang="lv-LV" b="1" dirty="0" smtClean="0">
                <a:solidFill>
                  <a:srgbClr val="6D6D6D"/>
                </a:solidFill>
              </a:rPr>
              <a:t>s sēdē</a:t>
            </a:r>
            <a:endParaRPr lang="lv-LV" b="1" dirty="0">
              <a:solidFill>
                <a:srgbClr val="6D6D6D"/>
              </a:solidFill>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
        <p:nvSpPr>
          <p:cNvPr id="5" name="Content Placeholder 3"/>
          <p:cNvSpPr txBox="1">
            <a:spLocks/>
          </p:cNvSpPr>
          <p:nvPr/>
        </p:nvSpPr>
        <p:spPr>
          <a:xfrm>
            <a:off x="7351059" y="1788459"/>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
        <p:nvSpPr>
          <p:cNvPr id="2" name="Rectangle 1"/>
          <p:cNvSpPr/>
          <p:nvPr/>
        </p:nvSpPr>
        <p:spPr>
          <a:xfrm>
            <a:off x="8426824" y="1196788"/>
            <a:ext cx="3671047" cy="461665"/>
          </a:xfrm>
          <a:prstGeom prst="rect">
            <a:avLst/>
          </a:prstGeom>
        </p:spPr>
        <p:txBody>
          <a:bodyPr wrap="square">
            <a:spAutoFit/>
          </a:bodyPr>
          <a:lstStyle/>
          <a:p>
            <a:endParaRPr lang="lv-LV" sz="2400" dirty="0">
              <a:solidFill>
                <a:srgbClr val="90BF3B"/>
              </a:solidFill>
            </a:endParaRPr>
          </a:p>
        </p:txBody>
      </p:sp>
      <p:sp>
        <p:nvSpPr>
          <p:cNvPr id="4" name="Rectangle 3"/>
          <p:cNvSpPr/>
          <p:nvPr/>
        </p:nvSpPr>
        <p:spPr>
          <a:xfrm>
            <a:off x="578225" y="5646895"/>
            <a:ext cx="10865222" cy="523220"/>
          </a:xfrm>
          <a:prstGeom prst="rect">
            <a:avLst/>
          </a:prstGeom>
        </p:spPr>
        <p:txBody>
          <a:bodyPr wrap="square">
            <a:spAutoFit/>
          </a:bodyPr>
          <a:lstStyle/>
          <a:p>
            <a:endParaRPr lang="lv-LV" sz="2800" dirty="0"/>
          </a:p>
        </p:txBody>
      </p:sp>
    </p:spTree>
    <p:extLst>
      <p:ext uri="{BB962C8B-B14F-4D97-AF65-F5344CB8AC3E}">
        <p14:creationId xmlns:p14="http://schemas.microsoft.com/office/powerpoint/2010/main" val="3904254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1" y="1657350"/>
            <a:ext cx="11458574" cy="6370975"/>
          </a:xfrm>
          <a:prstGeom prst="rect">
            <a:avLst/>
          </a:prstGeom>
        </p:spPr>
        <p:txBody>
          <a:bodyPr wrap="square">
            <a:spAutoFit/>
          </a:bodyPr>
          <a:lstStyle/>
          <a:p>
            <a:r>
              <a:rPr lang="lv-LV" sz="3600" b="1" dirty="0" smtClean="0">
                <a:latin typeface="Calibri" panose="020F0502020204030204" pitchFamily="34" charset="0"/>
                <a:ea typeface="Calibri" panose="020F0502020204030204" pitchFamily="34" charset="0"/>
                <a:cs typeface="Times New Roman" panose="02020603050405020304" pitchFamily="18" charset="0"/>
              </a:rPr>
              <a:t>Forumu un konferenču atziņu raksturojums</a:t>
            </a:r>
          </a:p>
          <a:p>
            <a:r>
              <a:rPr lang="lv-LV" sz="3600" b="1" dirty="0" smtClean="0">
                <a:latin typeface="Calibri" panose="020F0502020204030204" pitchFamily="34" charset="0"/>
                <a:ea typeface="Calibri" panose="020F0502020204030204" pitchFamily="34" charset="0"/>
                <a:cs typeface="Times New Roman" panose="02020603050405020304" pitchFamily="18" charset="0"/>
              </a:rPr>
              <a:t>Tematiskie virzieni</a:t>
            </a:r>
          </a:p>
          <a:p>
            <a:pPr marL="457200" indent="-457200">
              <a:buFont typeface="Wingdings" panose="05000000000000000000" pitchFamily="2" charset="2"/>
              <a:buChar char="ü"/>
            </a:pPr>
            <a:r>
              <a:rPr lang="lv-LV" sz="3600" dirty="0" smtClean="0">
                <a:latin typeface="Calibri" panose="020F0502020204030204" pitchFamily="34" charset="0"/>
                <a:ea typeface="Calibri" panose="020F0502020204030204" pitchFamily="34" charset="0"/>
                <a:cs typeface="Times New Roman" panose="02020603050405020304" pitchFamily="18" charset="0"/>
              </a:rPr>
              <a:t>Ilgtspējīga </a:t>
            </a:r>
            <a:r>
              <a:rPr lang="lv-LV" sz="3600" dirty="0">
                <a:latin typeface="Calibri" panose="020F0502020204030204" pitchFamily="34" charset="0"/>
                <a:ea typeface="Calibri" panose="020F0502020204030204" pitchFamily="34" charset="0"/>
                <a:cs typeface="Times New Roman" panose="02020603050405020304" pitchFamily="18" charset="0"/>
              </a:rPr>
              <a:t>attīstība, stratēģiskā </a:t>
            </a:r>
            <a:r>
              <a:rPr lang="lv-LV" sz="3600" dirty="0" smtClean="0">
                <a:latin typeface="Calibri" panose="020F0502020204030204" pitchFamily="34" charset="0"/>
                <a:ea typeface="Calibri" panose="020F0502020204030204" pitchFamily="34" charset="0"/>
                <a:cs typeface="Times New Roman" panose="02020603050405020304" pitchFamily="18" charset="0"/>
              </a:rPr>
              <a:t>plānošana</a:t>
            </a:r>
          </a:p>
          <a:p>
            <a:pPr marL="457200" indent="-457200">
              <a:buFont typeface="Wingdings" panose="05000000000000000000" pitchFamily="2" charset="2"/>
              <a:buChar char="ü"/>
            </a:pPr>
            <a:r>
              <a:rPr lang="lv-LV" sz="3600" dirty="0" smtClean="0"/>
              <a:t>Izglītība </a:t>
            </a:r>
            <a:r>
              <a:rPr lang="lv-LV" sz="3600" dirty="0"/>
              <a:t>un ilgtspējīga </a:t>
            </a:r>
            <a:r>
              <a:rPr lang="lv-LV" sz="3600" dirty="0" smtClean="0"/>
              <a:t>attīstība</a:t>
            </a:r>
          </a:p>
          <a:p>
            <a:pPr marL="457200" indent="-457200">
              <a:buFont typeface="Wingdings" panose="05000000000000000000" pitchFamily="2" charset="2"/>
              <a:buChar char="ü"/>
            </a:pPr>
            <a:r>
              <a:rPr lang="lv-LV" sz="3600" dirty="0" smtClean="0"/>
              <a:t>Dabas </a:t>
            </a:r>
            <a:r>
              <a:rPr lang="lv-LV" sz="3600" dirty="0"/>
              <a:t>vērtību saglabāšana un gudra izmantošana kā ilgtspējas </a:t>
            </a:r>
            <a:r>
              <a:rPr lang="lv-LV" sz="3600" dirty="0" smtClean="0"/>
              <a:t>faktors</a:t>
            </a:r>
          </a:p>
          <a:p>
            <a:pPr marL="457200" indent="-457200">
              <a:buFont typeface="Wingdings" panose="05000000000000000000" pitchFamily="2" charset="2"/>
              <a:buChar char="ü"/>
            </a:pPr>
            <a:r>
              <a:rPr lang="lv-LV" sz="3600" dirty="0" smtClean="0">
                <a:latin typeface="Calibri" panose="020F0502020204030204" pitchFamily="34" charset="0"/>
                <a:ea typeface="Calibri" panose="020F0502020204030204" pitchFamily="34" charset="0"/>
                <a:cs typeface="Times New Roman" panose="02020603050405020304" pitchFamily="18" charset="0"/>
              </a:rPr>
              <a:t>Reģionālā </a:t>
            </a:r>
            <a:r>
              <a:rPr lang="lv-LV" sz="3600" dirty="0">
                <a:latin typeface="Calibri" panose="020F0502020204030204" pitchFamily="34" charset="0"/>
                <a:ea typeface="Calibri" panose="020F0502020204030204" pitchFamily="34" charset="0"/>
                <a:cs typeface="Times New Roman" panose="02020603050405020304" pitchFamily="18" charset="0"/>
              </a:rPr>
              <a:t>attīstība, dzīves un darbošanās vide: demogrāfiskie, ekoloģiskie, </a:t>
            </a:r>
            <a:r>
              <a:rPr lang="lv-LV" sz="3600"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3600" dirty="0">
                <a:latin typeface="Calibri" panose="020F0502020204030204" pitchFamily="34" charset="0"/>
                <a:ea typeface="Calibri" panose="020F0502020204030204" pitchFamily="34" charset="0"/>
                <a:cs typeface="Times New Roman" panose="02020603050405020304" pitchFamily="18" charset="0"/>
              </a:rPr>
              <a:t> un ekonomiskie aspekti</a:t>
            </a:r>
          </a:p>
          <a:p>
            <a:pPr marL="457200" indent="-457200">
              <a:buFont typeface="Wingdings" panose="05000000000000000000" pitchFamily="2" charset="2"/>
              <a:buChar char="ü"/>
            </a:pPr>
            <a:endParaRPr lang="lv-LV" sz="2800" b="1" dirty="0"/>
          </a:p>
          <a:p>
            <a:endParaRPr lang="lv-LV" sz="2800" b="1" dirty="0" smtClean="0"/>
          </a:p>
          <a:p>
            <a:endParaRPr lang="lv-LV" sz="2800" dirty="0"/>
          </a:p>
        </p:txBody>
      </p:sp>
      <p:pic>
        <p:nvPicPr>
          <p:cNvPr id="3" name="Picture 2"/>
          <p:cNvPicPr>
            <a:picLocks noChangeAspect="1"/>
          </p:cNvPicPr>
          <p:nvPr/>
        </p:nvPicPr>
        <p:blipFill>
          <a:blip r:embed="rId2"/>
          <a:stretch>
            <a:fillRect/>
          </a:stretch>
        </p:blipFill>
        <p:spPr>
          <a:xfrm>
            <a:off x="571499" y="295118"/>
            <a:ext cx="8096251" cy="1190782"/>
          </a:xfrm>
          <a:prstGeom prst="rect">
            <a:avLst/>
          </a:prstGeom>
        </p:spPr>
      </p:pic>
    </p:spTree>
    <p:extLst>
      <p:ext uri="{BB962C8B-B14F-4D97-AF65-F5344CB8AC3E}">
        <p14:creationId xmlns:p14="http://schemas.microsoft.com/office/powerpoint/2010/main" val="65422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3" y="785568"/>
            <a:ext cx="11372851" cy="6066020"/>
          </a:xfrm>
          <a:prstGeom prst="rect">
            <a:avLst/>
          </a:prstGeom>
        </p:spPr>
        <p:txBody>
          <a:bodyPr wrap="square">
            <a:spAutoFit/>
          </a:bodyPr>
          <a:lstStyle/>
          <a:p>
            <a:pPr algn="just">
              <a:lnSpc>
                <a:spcPct val="115000"/>
              </a:lnSpc>
              <a:spcAft>
                <a:spcPts val="1000"/>
              </a:spcAft>
            </a:pPr>
            <a:r>
              <a:rPr lang="lv-LV" sz="2400" b="1" dirty="0">
                <a:latin typeface="Calibri" panose="020F0502020204030204" pitchFamily="34" charset="0"/>
                <a:ea typeface="Calibri" panose="020F0502020204030204" pitchFamily="34" charset="0"/>
                <a:cs typeface="Times New Roman" panose="02020603050405020304" pitchFamily="18" charset="0"/>
              </a:rPr>
              <a:t>Ilgtspējīga attīstība, stratēģiskā plānošana</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v-LV" sz="2200" b="1" u="sng" dirty="0">
                <a:latin typeface="Calibri" panose="020F0502020204030204" pitchFamily="34" charset="0"/>
                <a:ea typeface="Calibri" panose="020F0502020204030204" pitchFamily="34" charset="0"/>
                <a:cs typeface="Times New Roman" panose="02020603050405020304" pitchFamily="18" charset="0"/>
              </a:rPr>
              <a:t>Forums Rēzeknē 25.novembrī</a:t>
            </a:r>
            <a:endParaRPr lang="lv-LV" sz="22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ü"/>
            </a:pPr>
            <a:r>
              <a:rPr lang="lv-LV" sz="2400" dirty="0">
                <a:latin typeface="Calibri" panose="020F0502020204030204" pitchFamily="34" charset="0"/>
                <a:ea typeface="Calibri" panose="020F0502020204030204" pitchFamily="34" charset="0"/>
                <a:cs typeface="Times New Roman" panose="02020603050405020304" pitchFamily="18" charset="0"/>
              </a:rPr>
              <a:t>Ilgtspējīgas attīstības jautājumu risināšanā </a:t>
            </a:r>
            <a:r>
              <a:rPr lang="lv-LV" sz="2400" b="1" dirty="0">
                <a:latin typeface="Calibri" panose="020F0502020204030204" pitchFamily="34" charset="0"/>
                <a:ea typeface="Calibri" panose="020F0502020204030204" pitchFamily="34" charset="0"/>
                <a:cs typeface="Times New Roman" panose="02020603050405020304" pitchFamily="18" charset="0"/>
              </a:rPr>
              <a:t>ir nepieciešams mobilizēt plašu iesaistīto pušu sadarbību (</a:t>
            </a:r>
            <a:r>
              <a:rPr lang="lv-LV" sz="2400" b="1" dirty="0" err="1">
                <a:latin typeface="Calibri" panose="020F0502020204030204" pitchFamily="34" charset="0"/>
                <a:ea typeface="Calibri" panose="020F0502020204030204" pitchFamily="34" charset="0"/>
                <a:cs typeface="Times New Roman" panose="02020603050405020304" pitchFamily="18" charset="0"/>
              </a:rPr>
              <a:t>multisektoriāla</a:t>
            </a:r>
            <a:r>
              <a:rPr lang="lv-LV" sz="2400" b="1" dirty="0">
                <a:latin typeface="Calibri" panose="020F0502020204030204" pitchFamily="34" charset="0"/>
                <a:ea typeface="Calibri" panose="020F0502020204030204" pitchFamily="34" charset="0"/>
                <a:cs typeface="Times New Roman" panose="02020603050405020304" pitchFamily="18" charset="0"/>
              </a:rPr>
              <a:t> pieeja), izmantojot pētniecības potenciālu </a:t>
            </a:r>
            <a:endParaRPr lang="lv-LV" sz="2400" b="1"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ü"/>
            </a:pPr>
            <a:r>
              <a:rPr lang="lv-LV" sz="2400" b="1" dirty="0" smtClean="0">
                <a:latin typeface="Calibri" panose="020F0502020204030204" pitchFamily="34" charset="0"/>
                <a:ea typeface="Calibri" panose="020F0502020204030204" pitchFamily="34" charset="0"/>
                <a:cs typeface="Times New Roman" panose="02020603050405020304" pitchFamily="18" charset="0"/>
              </a:rPr>
              <a:t>Pētniecības </a:t>
            </a:r>
            <a:r>
              <a:rPr lang="lv-LV" sz="2400" b="1" dirty="0">
                <a:latin typeface="Calibri" panose="020F0502020204030204" pitchFamily="34" charset="0"/>
                <a:ea typeface="Calibri" panose="020F0502020204030204" pitchFamily="34" charset="0"/>
                <a:cs typeface="Times New Roman" panose="02020603050405020304" pitchFamily="18" charset="0"/>
              </a:rPr>
              <a:t>potenciāla pilnvērtīgai attīstīšanai ilgtspējas un ilgtspējīgas attīstības izpētē un pētniecības iznākumu ieviešanā ir nepieciešams integrēt ļoti plašu zinātnes disciplīnu spektru (humanitārās, sociālās, dabaszinātnes)</a:t>
            </a:r>
            <a:r>
              <a:rPr lang="lv-LV" sz="2400" dirty="0">
                <a:latin typeface="Calibri" panose="020F0502020204030204" pitchFamily="34" charset="0"/>
                <a:ea typeface="Calibri" panose="020F0502020204030204" pitchFamily="34" charset="0"/>
                <a:cs typeface="Times New Roman" panose="02020603050405020304" pitchFamily="18" charset="0"/>
              </a:rPr>
              <a:t>, </a:t>
            </a:r>
            <a:r>
              <a:rPr lang="lv-LV" sz="2400" dirty="0" smtClean="0">
                <a:latin typeface="Calibri" panose="020F0502020204030204" pitchFamily="34" charset="0"/>
                <a:ea typeface="Calibri" panose="020F0502020204030204" pitchFamily="34" charset="0"/>
                <a:cs typeface="Times New Roman" panose="02020603050405020304" pitchFamily="18" charset="0"/>
              </a:rPr>
              <a:t>konsekventi īstenojot </a:t>
            </a:r>
            <a:r>
              <a:rPr lang="lv-LV" sz="2400" b="1" dirty="0" smtClean="0">
                <a:latin typeface="Calibri" panose="020F0502020204030204" pitchFamily="34" charset="0"/>
                <a:ea typeface="Calibri" panose="020F0502020204030204" pitchFamily="34" charset="0"/>
                <a:cs typeface="Times New Roman" panose="02020603050405020304" pitchFamily="18" charset="0"/>
              </a:rPr>
              <a:t>starpdisciplināru pieeju</a:t>
            </a:r>
            <a:r>
              <a:rPr lang="lv-LV" sz="2400" dirty="0" smtClean="0">
                <a:latin typeface="Calibri" panose="020F0502020204030204" pitchFamily="34" charset="0"/>
                <a:ea typeface="Calibri" panose="020F0502020204030204" pitchFamily="34" charset="0"/>
                <a:cs typeface="Times New Roman" panose="02020603050405020304" pitchFamily="18" charset="0"/>
              </a:rPr>
              <a:t> </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v-LV" sz="2400" b="1" u="sng" dirty="0" smtClean="0">
                <a:latin typeface="Calibri" panose="020F0502020204030204" pitchFamily="34" charset="0"/>
                <a:ea typeface="Calibri" panose="020F0502020204030204" pitchFamily="34" charset="0"/>
                <a:cs typeface="Times New Roman" panose="02020603050405020304" pitchFamily="18" charset="0"/>
              </a:rPr>
              <a:t>Madonas </a:t>
            </a:r>
            <a:r>
              <a:rPr lang="lv-LV" sz="2400" b="1" u="sng" dirty="0">
                <a:latin typeface="Calibri" panose="020F0502020204030204" pitchFamily="34" charset="0"/>
                <a:ea typeface="Calibri" panose="020F0502020204030204" pitchFamily="34" charset="0"/>
                <a:cs typeface="Times New Roman" panose="02020603050405020304" pitchFamily="18" charset="0"/>
              </a:rPr>
              <a:t>konference</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lv-LV" sz="2400" dirty="0">
                <a:latin typeface="Calibri" panose="020F0502020204030204" pitchFamily="34" charset="0"/>
                <a:ea typeface="Calibri" panose="020F0502020204030204" pitchFamily="34" charset="0"/>
                <a:cs typeface="Calibri" panose="020F0502020204030204" pitchFamily="34" charset="0"/>
              </a:rPr>
              <a:t>Stratēģiskie mērķi ir ne tikai jādefinē, bet arī </a:t>
            </a:r>
            <a:r>
              <a:rPr lang="lv-LV" sz="2400" b="1" dirty="0">
                <a:latin typeface="Calibri" panose="020F0502020204030204" pitchFamily="34" charset="0"/>
                <a:ea typeface="Calibri" panose="020F0502020204030204" pitchFamily="34" charset="0"/>
                <a:cs typeface="Calibri" panose="020F0502020204030204" pitchFamily="34" charset="0"/>
              </a:rPr>
              <a:t>nepārtraukti jāaktualizē</a:t>
            </a:r>
            <a:r>
              <a:rPr lang="lv-LV" sz="2400" dirty="0">
                <a:latin typeface="Calibri" panose="020F0502020204030204" pitchFamily="34" charset="0"/>
                <a:ea typeface="Calibri" panose="020F0502020204030204" pitchFamily="34" charset="0"/>
                <a:cs typeface="Calibri" panose="020F0502020204030204" pitchFamily="34" charset="0"/>
              </a:rPr>
              <a:t>. Turklāt digitālajā laikmetā nav jēgpilni izolēti domāt tikai par vienas valsts stratēģisko attīstību</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v-LV" sz="2400" dirty="0">
                <a:latin typeface="Calibri" panose="020F0502020204030204" pitchFamily="34" charset="0"/>
                <a:ea typeface="Calibri" panose="020F0502020204030204" pitchFamily="34" charset="0"/>
                <a:cs typeface="Calibri" panose="020F0502020204030204" pitchFamily="34" charset="0"/>
              </a:rPr>
              <a:t>Stratēģiskos dokumentus būtu jāveido tā, lai to pieņemšana raisītu tūlītēju aktīvu darbošanos. </a:t>
            </a:r>
            <a:r>
              <a:rPr lang="en-US" sz="2400" dirty="0" err="1">
                <a:latin typeface="Calibri" panose="020F0502020204030204" pitchFamily="34" charset="0"/>
                <a:ea typeface="Calibri" panose="020F0502020204030204" pitchFamily="34" charset="0"/>
                <a:cs typeface="Calibri" panose="020F0502020204030204" pitchFamily="34" charset="0"/>
              </a:rPr>
              <a:t>Rīcība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nodrošinātu</a:t>
            </a:r>
            <a:r>
              <a:rPr lang="en-US" sz="2400" dirty="0">
                <a:latin typeface="Calibri" panose="020F0502020204030204" pitchFamily="34" charset="0"/>
                <a:ea typeface="Calibri" panose="020F0502020204030204" pitchFamily="34" charset="0"/>
                <a:cs typeface="Calibri" panose="020F0502020204030204" pitchFamily="34" charset="0"/>
              </a:rPr>
              <a:t> to </a:t>
            </a:r>
            <a:r>
              <a:rPr lang="en-US" sz="2400" dirty="0" err="1" smtClean="0">
                <a:latin typeface="Calibri" panose="020F0502020204030204" pitchFamily="34" charset="0"/>
                <a:ea typeface="Calibri" panose="020F0502020204030204" pitchFamily="34" charset="0"/>
                <a:cs typeface="Calibri" panose="020F0502020204030204" pitchFamily="34" charset="0"/>
              </a:rPr>
              <a:t>savlaicīgu</a:t>
            </a:r>
            <a:r>
              <a:rPr lang="en-US" sz="2400" dirty="0" smtClean="0">
                <a:latin typeface="Calibri" panose="020F0502020204030204" pitchFamily="34" charset="0"/>
                <a:ea typeface="Calibri" panose="020F0502020204030204" pitchFamily="34" charset="0"/>
                <a:cs typeface="Calibri" panose="020F0502020204030204" pitchFamily="34" charset="0"/>
              </a:rPr>
              <a:t> </a:t>
            </a:r>
            <a:r>
              <a:rPr lang="en-US" sz="2400" dirty="0" err="1" smtClean="0">
                <a:latin typeface="Calibri" panose="020F0502020204030204" pitchFamily="34" charset="0"/>
                <a:ea typeface="Calibri" panose="020F0502020204030204" pitchFamily="34" charset="0"/>
                <a:cs typeface="Calibri" panose="020F0502020204030204" pitchFamily="34" charset="0"/>
              </a:rPr>
              <a:t>aktualizāciju</a:t>
            </a:r>
            <a:r>
              <a:rPr lang="en-US" sz="2400" dirty="0" smtClean="0">
                <a:latin typeface="Calibri" panose="020F0502020204030204" pitchFamily="34" charset="0"/>
                <a:ea typeface="Calibri" panose="020F0502020204030204" pitchFamily="34" charset="0"/>
                <a:cs typeface="Calibri" panose="020F0502020204030204" pitchFamily="34" charset="0"/>
              </a:rPr>
              <a:t> </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47468"/>
            <a:ext cx="7353301" cy="847882"/>
          </a:xfrm>
          <a:prstGeom prst="rect">
            <a:avLst/>
          </a:prstGeom>
        </p:spPr>
      </p:pic>
    </p:spTree>
    <p:extLst>
      <p:ext uri="{BB962C8B-B14F-4D97-AF65-F5344CB8AC3E}">
        <p14:creationId xmlns:p14="http://schemas.microsoft.com/office/powerpoint/2010/main" val="68691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3" y="785568"/>
            <a:ext cx="11372851" cy="4216539"/>
          </a:xfrm>
          <a:prstGeom prst="rect">
            <a:avLst/>
          </a:prstGeom>
        </p:spPr>
        <p:txBody>
          <a:bodyPr wrap="square">
            <a:spAutoFit/>
          </a:bodyPr>
          <a:lstStyle/>
          <a:p>
            <a:r>
              <a:rPr lang="lv-LV" sz="2800" b="1" dirty="0"/>
              <a:t>Izglītība un ilgtspējīga attīstība</a:t>
            </a:r>
            <a:endParaRPr lang="lv-LV" sz="2800" dirty="0"/>
          </a:p>
          <a:p>
            <a:r>
              <a:rPr lang="lv-LV" sz="2400" b="1" u="sng" dirty="0"/>
              <a:t>Forums Rēzeknē</a:t>
            </a:r>
            <a:endParaRPr lang="lv-LV" sz="2400" dirty="0"/>
          </a:p>
          <a:p>
            <a:pPr marL="342900" lvl="0" indent="-342900">
              <a:buFont typeface="Wingdings" panose="05000000000000000000" pitchFamily="2" charset="2"/>
              <a:buChar char="ü"/>
            </a:pPr>
            <a:r>
              <a:rPr lang="lv-LV" sz="2400" b="1" dirty="0"/>
              <a:t>Izglītībai ir īpaša loma ilgtspējīgas attīstības nodrošināšanā </a:t>
            </a:r>
            <a:r>
              <a:rPr lang="lv-LV" sz="2400" dirty="0"/>
              <a:t>visplašākajā šī jēdziena nozīmju </a:t>
            </a:r>
            <a:r>
              <a:rPr lang="lv-LV" sz="2400" dirty="0" smtClean="0"/>
              <a:t>izvērsumā </a:t>
            </a:r>
          </a:p>
          <a:p>
            <a:pPr marL="342900" lvl="0" indent="-342900">
              <a:buFont typeface="Wingdings" panose="05000000000000000000" pitchFamily="2" charset="2"/>
              <a:buChar char="ü"/>
            </a:pPr>
            <a:r>
              <a:rPr lang="lv-LV" sz="2400" b="1" dirty="0" smtClean="0"/>
              <a:t>Ilgtspējīga </a:t>
            </a:r>
            <a:r>
              <a:rPr lang="lv-LV" sz="2400" b="1" dirty="0"/>
              <a:t>attīstība ir cieši saistīta ar efektīvas un visaptverošas mūžizglītības sistēmas darbību</a:t>
            </a:r>
            <a:r>
              <a:rPr lang="lv-LV" sz="2400" dirty="0"/>
              <a:t>. Kvalifikācijas atjaunināšanai ir izšķiroši svarīga gan kopējas, gan individuāls labklājības nodrošināšanā</a:t>
            </a:r>
          </a:p>
          <a:p>
            <a:pPr marL="342900" lvl="0" indent="-342900">
              <a:buFont typeface="Wingdings" panose="05000000000000000000" pitchFamily="2" charset="2"/>
              <a:buChar char="ü"/>
            </a:pPr>
            <a:r>
              <a:rPr lang="lv-LV" sz="2400" b="1" dirty="0" err="1"/>
              <a:t>Novadmācībai</a:t>
            </a:r>
            <a:r>
              <a:rPr lang="lv-LV" sz="2400" b="1" dirty="0"/>
              <a:t>  ir jākļūst par neatņemamu un pašsaprotamu vispārējās izglītības sastāvdaļu</a:t>
            </a:r>
            <a:r>
              <a:rPr lang="lv-LV" sz="2400" dirty="0"/>
              <a:t>. Nostiprinot reģionālo identitāti un valstisko apziņu, tostarp veidojot priekšstatu un attieksmi pret kultūras un dabas vērtībām, tā veido ciešāku piesaisti kultūrvēsturiskajam reģionam – ir reģiona ilgtspējīgas attīstības </a:t>
            </a:r>
            <a:r>
              <a:rPr lang="lv-LV" sz="2400" dirty="0" smtClean="0"/>
              <a:t>faktors</a:t>
            </a:r>
            <a:endParaRPr lang="lv-LV" sz="2400" dirty="0"/>
          </a:p>
        </p:txBody>
      </p:sp>
      <p:pic>
        <p:nvPicPr>
          <p:cNvPr id="3" name="Picture 2"/>
          <p:cNvPicPr>
            <a:picLocks noChangeAspect="1"/>
          </p:cNvPicPr>
          <p:nvPr/>
        </p:nvPicPr>
        <p:blipFill>
          <a:blip r:embed="rId2"/>
          <a:stretch>
            <a:fillRect/>
          </a:stretch>
        </p:blipFill>
        <p:spPr>
          <a:xfrm>
            <a:off x="561974" y="47468"/>
            <a:ext cx="7353301" cy="847882"/>
          </a:xfrm>
          <a:prstGeom prst="rect">
            <a:avLst/>
          </a:prstGeom>
        </p:spPr>
      </p:pic>
    </p:spTree>
    <p:extLst>
      <p:ext uri="{BB962C8B-B14F-4D97-AF65-F5344CB8AC3E}">
        <p14:creationId xmlns:p14="http://schemas.microsoft.com/office/powerpoint/2010/main" val="394303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895350"/>
            <a:ext cx="11372851" cy="5730608"/>
          </a:xfrm>
          <a:prstGeom prst="rect">
            <a:avLst/>
          </a:prstGeom>
        </p:spPr>
        <p:txBody>
          <a:bodyPr wrap="square">
            <a:spAutoFit/>
          </a:bodyPr>
          <a:lstStyle/>
          <a:p>
            <a:r>
              <a:rPr lang="lv-LV" sz="2800" b="1" dirty="0"/>
              <a:t>Izglītība un ilgtspējīga attīstība</a:t>
            </a:r>
            <a:endParaRPr lang="lv-LV" sz="2800" dirty="0"/>
          </a:p>
          <a:p>
            <a:pPr>
              <a:lnSpc>
                <a:spcPct val="107000"/>
              </a:lnSpc>
              <a:spcAft>
                <a:spcPts val="800"/>
              </a:spcAft>
            </a:pPr>
            <a:r>
              <a:rPr lang="lv-LV" sz="2400" b="1" u="sng" dirty="0">
                <a:latin typeface="Calibri" panose="020F0502020204030204" pitchFamily="34" charset="0"/>
                <a:ea typeface="Calibri" panose="020F0502020204030204" pitchFamily="34" charset="0"/>
                <a:cs typeface="Times New Roman" panose="02020603050405020304" pitchFamily="18" charset="0"/>
              </a:rPr>
              <a:t>Madonas konference</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lv-LV" sz="2200" dirty="0">
                <a:latin typeface="Calibri" panose="020F0502020204030204" pitchFamily="34" charset="0"/>
                <a:ea typeface="Calibri" panose="020F0502020204030204" pitchFamily="34" charset="0"/>
                <a:cs typeface="Times New Roman" panose="02020603050405020304" pitchFamily="18" charset="0"/>
              </a:rPr>
              <a:t>Samazinoties iedzīvotāju skaitam, </a:t>
            </a:r>
            <a:r>
              <a:rPr lang="lv-LV" sz="2200" b="1" dirty="0">
                <a:latin typeface="Calibri" panose="020F0502020204030204" pitchFamily="34" charset="0"/>
                <a:ea typeface="Calibri" panose="020F0502020204030204" pitchFamily="34" charset="0"/>
                <a:cs typeface="Times New Roman" panose="02020603050405020304" pitchFamily="18" charset="0"/>
              </a:rPr>
              <a:t>valsts ekonomika ir jābalsta uz ražošanu un pakalpojumiem ar augstu pievienoto vērtību</a:t>
            </a:r>
            <a:r>
              <a:rPr lang="lv-LV" sz="2200" dirty="0">
                <a:latin typeface="Calibri" panose="020F0502020204030204" pitchFamily="34" charset="0"/>
                <a:ea typeface="Calibri" panose="020F0502020204030204" pitchFamily="34" charset="0"/>
                <a:cs typeface="Times New Roman" panose="02020603050405020304" pitchFamily="18" charset="0"/>
              </a:rPr>
              <a:t>. Izglītības sistēmai ir jāsniedz tādas zināšanas, kas veido konkurētspēju pasaulē </a:t>
            </a:r>
          </a:p>
          <a:p>
            <a:pPr marL="342900" lvl="0" indent="-342900">
              <a:lnSpc>
                <a:spcPct val="107000"/>
              </a:lnSpc>
              <a:spcAft>
                <a:spcPts val="0"/>
              </a:spcAft>
              <a:buFont typeface="Wingdings" panose="05000000000000000000" pitchFamily="2" charset="2"/>
              <a:buChar char=""/>
            </a:pPr>
            <a:r>
              <a:rPr lang="lv-LV" sz="2200" b="1" dirty="0">
                <a:latin typeface="Calibri" panose="020F0502020204030204" pitchFamily="34" charset="0"/>
                <a:ea typeface="Calibri" panose="020F0502020204030204" pitchFamily="34" charset="0"/>
                <a:cs typeface="Times New Roman" panose="02020603050405020304" pitchFamily="18" charset="0"/>
              </a:rPr>
              <a:t>Svarīgi ir sagatavot darba devējus</a:t>
            </a:r>
            <a:r>
              <a:rPr lang="lv-LV" sz="2200" dirty="0">
                <a:latin typeface="Calibri" panose="020F0502020204030204" pitchFamily="34" charset="0"/>
                <a:ea typeface="Calibri" panose="020F0502020204030204" pitchFamily="34" charset="0"/>
                <a:cs typeface="Times New Roman" panose="02020603050405020304" pitchFamily="18" charset="0"/>
              </a:rPr>
              <a:t>, cilvēkus, kas spēj paši lemt par savu privāto un profesionālo dzīvi, paši domāt par savu interešu, spēju un ienākumu gūšanas veida saskaņošanu</a:t>
            </a:r>
          </a:p>
          <a:p>
            <a:pPr marL="342900" lvl="0" indent="-342900">
              <a:lnSpc>
                <a:spcPct val="107000"/>
              </a:lnSpc>
              <a:spcAft>
                <a:spcPts val="0"/>
              </a:spcAft>
              <a:buFont typeface="Wingdings" panose="05000000000000000000" pitchFamily="2" charset="2"/>
              <a:buChar char=""/>
            </a:pPr>
            <a:r>
              <a:rPr lang="lv-LV" sz="2200" dirty="0">
                <a:latin typeface="Calibri" panose="020F0502020204030204" pitchFamily="34" charset="0"/>
                <a:ea typeface="Calibri" panose="020F0502020204030204" pitchFamily="34" charset="0"/>
                <a:cs typeface="Times New Roman" panose="02020603050405020304" pitchFamily="18" charset="0"/>
              </a:rPr>
              <a:t>Viena no neatbilstībām – vidējās profesionālās izglītības iestādēs iegūto kvalifikāciju piemērotība mainīgajām darba tirgus prasībām</a:t>
            </a:r>
          </a:p>
          <a:p>
            <a:pPr marL="342900" lvl="0" indent="-342900">
              <a:lnSpc>
                <a:spcPct val="107000"/>
              </a:lnSpc>
              <a:spcAft>
                <a:spcPts val="0"/>
              </a:spcAft>
              <a:buFont typeface="Wingdings" panose="05000000000000000000" pitchFamily="2" charset="2"/>
              <a:buChar char=""/>
            </a:pPr>
            <a:r>
              <a:rPr lang="lv-LV" sz="2200" b="1" dirty="0">
                <a:latin typeface="Calibri" panose="020F0502020204030204" pitchFamily="34" charset="0"/>
                <a:ea typeface="Calibri" panose="020F0502020204030204" pitchFamily="34" charset="0"/>
                <a:cs typeface="Times New Roman" panose="02020603050405020304" pitchFamily="18" charset="0"/>
              </a:rPr>
              <a:t>Augstākās izglītības attīstība</a:t>
            </a:r>
            <a:r>
              <a:rPr lang="lv-LV" sz="2200" dirty="0">
                <a:latin typeface="Calibri" panose="020F0502020204030204" pitchFamily="34" charset="0"/>
                <a:ea typeface="Calibri" panose="020F0502020204030204" pitchFamily="34" charset="0"/>
                <a:cs typeface="Times New Roman" panose="02020603050405020304" pitchFamily="18" charset="0"/>
              </a:rPr>
              <a:t>, tostarp, novadu filiālēs, ir nenovēršami </a:t>
            </a:r>
            <a:r>
              <a:rPr lang="lv-LV" sz="2200" b="1" dirty="0">
                <a:latin typeface="Calibri" panose="020F0502020204030204" pitchFamily="34" charset="0"/>
                <a:ea typeface="Calibri" panose="020F0502020204030204" pitchFamily="34" charset="0"/>
                <a:cs typeface="Times New Roman" panose="02020603050405020304" pitchFamily="18" charset="0"/>
              </a:rPr>
              <a:t>“sapārota” ar augsto tehnoloģiju piesātinātas tautsaimniecības vides klātbūtni.</a:t>
            </a:r>
            <a:r>
              <a:rPr lang="lv-LV" sz="2200" dirty="0">
                <a:latin typeface="Calibri" panose="020F0502020204030204" pitchFamily="34" charset="0"/>
                <a:ea typeface="Calibri" panose="020F0502020204030204" pitchFamily="34" charset="0"/>
                <a:cs typeface="Times New Roman" panose="02020603050405020304" pitchFamily="18" charset="0"/>
              </a:rPr>
              <a:t> Tautsaimniecības un augstākās izglītības pārī abām pusēm ir līdzvērtīgi jāattīstās. Citādi abās iestājas stagnācija</a:t>
            </a:r>
          </a:p>
          <a:p>
            <a:pPr marL="342900" lvl="0" indent="-342900">
              <a:lnSpc>
                <a:spcPct val="107000"/>
              </a:lnSpc>
              <a:spcAft>
                <a:spcPts val="800"/>
              </a:spcAft>
              <a:buFont typeface="Wingdings" panose="05000000000000000000" pitchFamily="2" charset="2"/>
              <a:buChar char=""/>
            </a:pPr>
            <a:r>
              <a:rPr lang="lv-LV" sz="2200" dirty="0">
                <a:latin typeface="Calibri" panose="020F0502020204030204" pitchFamily="34" charset="0"/>
                <a:ea typeface="Calibri" panose="020F0502020204030204" pitchFamily="34" charset="0"/>
                <a:cs typeface="Times New Roman" panose="02020603050405020304" pitchFamily="18" charset="0"/>
              </a:rPr>
              <a:t>Augstākajai izglītībai ir nepieciešama līdzsvarota attīstība. Nav pieņemami visus resursus koncentrēt tikai STEM jomās. </a:t>
            </a:r>
            <a:r>
              <a:rPr lang="lv-LV" sz="2200" b="1" dirty="0">
                <a:latin typeface="Calibri" panose="020F0502020204030204" pitchFamily="34" charset="0"/>
                <a:ea typeface="Calibri" panose="020F0502020204030204" pitchFamily="34" charset="0"/>
                <a:cs typeface="Times New Roman" panose="02020603050405020304" pitchFamily="18" charset="0"/>
              </a:rPr>
              <a:t>Ja </a:t>
            </a:r>
            <a:r>
              <a:rPr lang="lv-LV" sz="2200" b="1" dirty="0" smtClean="0">
                <a:latin typeface="Calibri" panose="020F0502020204030204" pitchFamily="34" charset="0"/>
                <a:ea typeface="Calibri" panose="020F0502020204030204" pitchFamily="34" charset="0"/>
                <a:cs typeface="Times New Roman" panose="02020603050405020304" pitchFamily="18" charset="0"/>
              </a:rPr>
              <a:t>nebūs, piemēram, </a:t>
            </a:r>
            <a:r>
              <a:rPr lang="lv-LV" sz="2200" b="1" dirty="0">
                <a:latin typeface="Calibri" panose="020F0502020204030204" pitchFamily="34" charset="0"/>
                <a:ea typeface="Calibri" panose="020F0502020204030204" pitchFamily="34" charset="0"/>
                <a:cs typeface="Times New Roman" panose="02020603050405020304" pitchFamily="18" charset="0"/>
              </a:rPr>
              <a:t>izcilas biznesa izglītības, tad STEM studiju programmu absolventiem var nebūt atbilstošas nodarbinātības iespējas</a:t>
            </a:r>
            <a:endParaRPr lang="lv-LV" sz="2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360917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895350"/>
            <a:ext cx="11372851" cy="5730608"/>
          </a:xfrm>
          <a:prstGeom prst="rect">
            <a:avLst/>
          </a:prstGeom>
        </p:spPr>
        <p:txBody>
          <a:bodyPr wrap="square">
            <a:spAutoFit/>
          </a:bodyPr>
          <a:lstStyle/>
          <a:p>
            <a:r>
              <a:rPr lang="lv-LV" sz="2800" b="1" dirty="0"/>
              <a:t>Izglītība un ilgtspējīga attīstība</a:t>
            </a:r>
            <a:endParaRPr lang="lv-LV" sz="2800" dirty="0"/>
          </a:p>
          <a:p>
            <a:pPr>
              <a:lnSpc>
                <a:spcPct val="107000"/>
              </a:lnSpc>
              <a:spcAft>
                <a:spcPts val="800"/>
              </a:spcAft>
            </a:pPr>
            <a:r>
              <a:rPr lang="lv-LV" sz="2400" b="1" u="sng" dirty="0">
                <a:latin typeface="Calibri" panose="020F0502020204030204" pitchFamily="34" charset="0"/>
                <a:ea typeface="Calibri" panose="020F0502020204030204" pitchFamily="34" charset="0"/>
                <a:cs typeface="Times New Roman" panose="02020603050405020304" pitchFamily="18" charset="0"/>
              </a:rPr>
              <a:t>Madonas konference</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lv-LV" sz="2200" b="1" dirty="0">
                <a:latin typeface="Calibri" panose="020F0502020204030204" pitchFamily="34" charset="0"/>
                <a:ea typeface="Calibri" panose="020F0502020204030204" pitchFamily="34" charset="0"/>
                <a:cs typeface="Times New Roman" panose="02020603050405020304" pitchFamily="18" charset="0"/>
              </a:rPr>
              <a:t>Pozitīvi vērtējama tendence augstskolām Latvijā ir veidot savas vidusskolas</a:t>
            </a:r>
            <a:r>
              <a:rPr lang="lv-LV" sz="2200" dirty="0">
                <a:latin typeface="Calibri" panose="020F0502020204030204" pitchFamily="34" charset="0"/>
                <a:ea typeface="Calibri" panose="020F0502020204030204" pitchFamily="34" charset="0"/>
                <a:cs typeface="Times New Roman" panose="02020603050405020304" pitchFamily="18" charset="0"/>
              </a:rPr>
              <a:t>, piemēram, Rēzeknes Tehnoloģiju akadēmijā. Augstskolas vidusskola veidojas par vietējo izcilības centru vispārējās izglītības līmenī</a:t>
            </a:r>
          </a:p>
          <a:p>
            <a:pPr marL="342900" lvl="0" indent="-342900">
              <a:lnSpc>
                <a:spcPct val="107000"/>
              </a:lnSpc>
              <a:spcAft>
                <a:spcPts val="0"/>
              </a:spcAft>
              <a:buFont typeface="Wingdings" panose="05000000000000000000" pitchFamily="2" charset="2"/>
              <a:buChar char=""/>
            </a:pPr>
            <a:r>
              <a:rPr lang="lv-LV" sz="2200" b="1" dirty="0">
                <a:latin typeface="Calibri" panose="020F0502020204030204" pitchFamily="34" charset="0"/>
                <a:ea typeface="Calibri" panose="020F0502020204030204" pitchFamily="34" charset="0"/>
                <a:cs typeface="Times New Roman" panose="02020603050405020304" pitchFamily="18" charset="0"/>
              </a:rPr>
              <a:t>Latvijas izglītības sistēmā ir nepieciešamas pārmaiņas izglītības saturā, kvalitātē, pieejamībā un mācību vidē</a:t>
            </a:r>
            <a:r>
              <a:rPr lang="lv-LV" sz="2200" dirty="0">
                <a:latin typeface="Calibri" panose="020F0502020204030204" pitchFamily="34" charset="0"/>
                <a:ea typeface="Calibri" panose="020F0502020204030204" pitchFamily="34" charset="0"/>
                <a:cs typeface="Times New Roman" panose="02020603050405020304" pitchFamily="18" charset="0"/>
              </a:rPr>
              <a:t>, </a:t>
            </a:r>
            <a:r>
              <a:rPr lang="lv-LV" sz="2200" b="1" dirty="0">
                <a:latin typeface="Calibri" panose="020F0502020204030204" pitchFamily="34" charset="0"/>
                <a:ea typeface="Calibri" panose="020F0502020204030204" pitchFamily="34" charset="0"/>
                <a:cs typeface="Times New Roman" panose="02020603050405020304" pitchFamily="18" charset="0"/>
              </a:rPr>
              <a:t>lai tā varētu sekmēt valsts un reģionu attīstību</a:t>
            </a:r>
            <a:r>
              <a:rPr lang="lv-LV" sz="2200" dirty="0">
                <a:latin typeface="Calibri" panose="020F0502020204030204" pitchFamily="34" charset="0"/>
                <a:ea typeface="Calibri" panose="020F0502020204030204" pitchFamily="34" charset="0"/>
                <a:cs typeface="Times New Roman" panose="02020603050405020304" pitchFamily="18" charset="0"/>
              </a:rPr>
              <a:t>, tostarp, nodrošinot inovatīvu un konkurētspējīgu uzņēmējdarbību, investīcijām pievilcīgu vidi un nodarbinātību </a:t>
            </a:r>
          </a:p>
          <a:p>
            <a:pPr marL="342900" lvl="0" indent="-342900">
              <a:lnSpc>
                <a:spcPct val="107000"/>
              </a:lnSpc>
              <a:spcAft>
                <a:spcPts val="800"/>
              </a:spcAft>
              <a:buFont typeface="Wingdings" panose="05000000000000000000" pitchFamily="2" charset="2"/>
              <a:buChar char=""/>
            </a:pPr>
            <a:r>
              <a:rPr lang="lv-LV" sz="2200" dirty="0">
                <a:latin typeface="Calibri" panose="020F0502020204030204" pitchFamily="34" charset="0"/>
                <a:ea typeface="Calibri" panose="020F0502020204030204" pitchFamily="34" charset="0"/>
                <a:cs typeface="Times New Roman" panose="02020603050405020304" pitchFamily="18" charset="0"/>
              </a:rPr>
              <a:t>Nelabvēlīgās demogrāfiskās tendences dēļ, samazinoties skolēnu skaitam, pieaug izmaksas skolu uzturēšanā. Izmaksu optimizēšana rada slodžu samazināšanos pedagogiem, „nelabvēlīgo atlasi” to skolotāju kontingentā, kas strādā nomaļākās skolās ar mazāku skolēnu skaitu. </a:t>
            </a:r>
            <a:r>
              <a:rPr lang="lv-LV" sz="2200" b="1" dirty="0">
                <a:latin typeface="Calibri" panose="020F0502020204030204" pitchFamily="34" charset="0"/>
                <a:ea typeface="Calibri" panose="020F0502020204030204" pitchFamily="34" charset="0"/>
                <a:cs typeface="Times New Roman" panose="02020603050405020304" pitchFamily="18" charset="0"/>
              </a:rPr>
              <a:t>Iznākumā – zemāka izglītības kvalitāte un pieaugoša kvalitātes atšķirība starp pilsētu un lauku skolām</a:t>
            </a:r>
            <a:r>
              <a:rPr lang="lv-LV" sz="2200" dirty="0">
                <a:latin typeface="Calibri" panose="020F0502020204030204" pitchFamily="34" charset="0"/>
                <a:ea typeface="Calibri" panose="020F0502020204030204" pitchFamily="34" charset="0"/>
                <a:cs typeface="Times New Roman" panose="02020603050405020304" pitchFamily="18" charset="0"/>
              </a:rPr>
              <a:t>. Augsto izglītības izmaksu dēļ ir sarežģīti nodrošināt to, ka tiek paaugstinātas reāli zemākās algas tādos izglītības segmentos, kā nelielās lauku skolās un pirmskolas mācību iestādēs</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93694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895350"/>
            <a:ext cx="11372851" cy="5730608"/>
          </a:xfrm>
          <a:prstGeom prst="rect">
            <a:avLst/>
          </a:prstGeom>
        </p:spPr>
        <p:txBody>
          <a:bodyPr wrap="square">
            <a:spAutoFit/>
          </a:bodyPr>
          <a:lstStyle/>
          <a:p>
            <a:r>
              <a:rPr lang="lv-LV" sz="2800" b="1" dirty="0"/>
              <a:t>Izglītība un ilgtspējīga attīstība</a:t>
            </a:r>
            <a:endParaRPr lang="lv-LV" sz="2800" dirty="0"/>
          </a:p>
          <a:p>
            <a:pPr>
              <a:lnSpc>
                <a:spcPct val="107000"/>
              </a:lnSpc>
              <a:spcAft>
                <a:spcPts val="800"/>
              </a:spcAft>
            </a:pPr>
            <a:r>
              <a:rPr lang="lv-LV" sz="2400" b="1" u="sng" dirty="0">
                <a:latin typeface="Calibri" panose="020F0502020204030204" pitchFamily="34" charset="0"/>
                <a:ea typeface="Calibri" panose="020F0502020204030204" pitchFamily="34" charset="0"/>
                <a:cs typeface="Times New Roman" panose="02020603050405020304" pitchFamily="18" charset="0"/>
              </a:rPr>
              <a:t>Madonas konference</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lv-LV" sz="2200" dirty="0">
                <a:latin typeface="Calibri" panose="020F0502020204030204" pitchFamily="34" charset="0"/>
                <a:ea typeface="Calibri" panose="020F0502020204030204" pitchFamily="34" charset="0"/>
                <a:cs typeface="Times New Roman" panose="02020603050405020304" pitchFamily="18" charset="0"/>
              </a:rPr>
              <a:t>Madonas izglītības sistēmas reformas ieceri raksturo vēlēšanās </a:t>
            </a:r>
            <a:r>
              <a:rPr lang="lv-LV" sz="2200" b="1" dirty="0">
                <a:latin typeface="Calibri" panose="020F0502020204030204" pitchFamily="34" charset="0"/>
                <a:ea typeface="Calibri" panose="020F0502020204030204" pitchFamily="34" charset="0"/>
                <a:cs typeface="Times New Roman" panose="02020603050405020304" pitchFamily="18" charset="0"/>
              </a:rPr>
              <a:t>saglabāt izglītības iestāžu klātbūtni visos pagastos</a:t>
            </a:r>
            <a:r>
              <a:rPr lang="lv-LV" sz="2200" dirty="0">
                <a:latin typeface="Calibri" panose="020F0502020204030204" pitchFamily="34" charset="0"/>
                <a:ea typeface="Calibri" panose="020F0502020204030204" pitchFamily="34" charset="0"/>
                <a:cs typeface="Times New Roman" panose="02020603050405020304" pitchFamily="18" charset="0"/>
              </a:rPr>
              <a:t>, kur līdz šim tās ir pastāvējušas. Vienlaikus tomēr ir paredzēts </a:t>
            </a:r>
            <a:r>
              <a:rPr lang="lv-LV" sz="2200" b="1" dirty="0">
                <a:latin typeface="Calibri" panose="020F0502020204030204" pitchFamily="34" charset="0"/>
                <a:ea typeface="Calibri" panose="020F0502020204030204" pitchFamily="34" charset="0"/>
                <a:cs typeface="Times New Roman" panose="02020603050405020304" pitchFamily="18" charset="0"/>
              </a:rPr>
              <a:t>pārskatīt šo iestāžu izglītības pakāpi</a:t>
            </a:r>
            <a:r>
              <a:rPr lang="lv-LV" sz="2200" dirty="0">
                <a:latin typeface="Calibri" panose="020F0502020204030204" pitchFamily="34" charset="0"/>
                <a:ea typeface="Calibri" panose="020F0502020204030204" pitchFamily="34" charset="0"/>
                <a:cs typeface="Times New Roman" panose="02020603050405020304" pitchFamily="18" charset="0"/>
              </a:rPr>
              <a:t> atbilstoši esošajam un perspektīvajam izglītojamo skaitam, attālumam līdz citai skolai, kā arī nepieciešamajiem resursiem skolas uzturēšanai un attīstīšanai. Turklāt šajā procesā  ņemot vērā izglītības situāciju raksturojošas vājās vietas – nevienmērīgu izglītības iestāžu piepildījumu, neracionālu infrastruktūrā ieguldīto investīciju atdevi, vidējās izglītības un pamatskolas otrā posma izglītības programmu vienveidīgu piedāvājumu, skaitliski nepietiekami nokomplektētas klases vidusskolas posmā, procentuāli zemu pamatdarbā strādājošo pedagogu īpatsvaru, pedagogu vidējā vecuma palielināšanos, nepietiekamus ieguldījumus funkcionālās infrastruktūras un materiāli tehniskās bāzes pilnveidošanai</a:t>
            </a:r>
          </a:p>
          <a:p>
            <a:pPr marL="342900" lvl="0" indent="-342900">
              <a:lnSpc>
                <a:spcPct val="107000"/>
              </a:lnSpc>
              <a:spcAft>
                <a:spcPts val="0"/>
              </a:spcAft>
              <a:buFont typeface="Wingdings" panose="05000000000000000000" pitchFamily="2" charset="2"/>
              <a:buChar char=""/>
            </a:pPr>
            <a:r>
              <a:rPr lang="lv-LV" sz="2200" dirty="0">
                <a:latin typeface="Calibri" panose="020F0502020204030204" pitchFamily="34" charset="0"/>
                <a:ea typeface="Calibri" panose="020F0502020204030204" pitchFamily="34" charset="0"/>
                <a:cs typeface="Times New Roman" panose="02020603050405020304" pitchFamily="18" charset="0"/>
              </a:rPr>
              <a:t>Šajā kontekstā ir svarīgi, ka </a:t>
            </a:r>
            <a:r>
              <a:rPr lang="lv-LV" sz="2200" b="1" dirty="0">
                <a:latin typeface="Calibri" panose="020F0502020204030204" pitchFamily="34" charset="0"/>
                <a:ea typeface="Calibri" panose="020F0502020204030204" pitchFamily="34" charset="0"/>
                <a:cs typeface="Times New Roman" panose="02020603050405020304" pitchFamily="18" charset="0"/>
              </a:rPr>
              <a:t>arī novada mērogā tiek uzstādīti ambiciozi mērķi izglītības iestādēm, liekot domāt par unikālām priekšrocībām un izcilības šķautnēm </a:t>
            </a:r>
            <a:r>
              <a:rPr lang="lv-LV" sz="2200" dirty="0">
                <a:latin typeface="Calibri" panose="020F0502020204030204" pitchFamily="34" charset="0"/>
                <a:ea typeface="Calibri" panose="020F0502020204030204" pitchFamily="34" charset="0"/>
                <a:cs typeface="Times New Roman" panose="02020603050405020304" pitchFamily="18" charset="0"/>
              </a:rPr>
              <a:t>to izglītības </a:t>
            </a:r>
            <a:r>
              <a:rPr lang="lv-LV" sz="2200" dirty="0" smtClean="0">
                <a:latin typeface="Calibri" panose="020F0502020204030204" pitchFamily="34" charset="0"/>
                <a:ea typeface="Calibri" panose="020F0502020204030204" pitchFamily="34" charset="0"/>
                <a:cs typeface="Times New Roman" panose="02020603050405020304" pitchFamily="18" charset="0"/>
              </a:rPr>
              <a:t>piedāvājumā</a:t>
            </a:r>
            <a:endParaRPr lang="lv-LV"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245556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895350"/>
            <a:ext cx="11372851" cy="6191631"/>
          </a:xfrm>
          <a:prstGeom prst="rect">
            <a:avLst/>
          </a:prstGeom>
        </p:spPr>
        <p:txBody>
          <a:bodyPr wrap="square">
            <a:spAutoFit/>
          </a:bodyPr>
          <a:lstStyle/>
          <a:p>
            <a:r>
              <a:rPr lang="lv-LV" sz="2800" b="1" dirty="0"/>
              <a:t>Izglītība un ilgtspējīga attīstība</a:t>
            </a:r>
            <a:endParaRPr lang="lv-LV" sz="2800" dirty="0"/>
          </a:p>
          <a:p>
            <a:pPr>
              <a:lnSpc>
                <a:spcPct val="107000"/>
              </a:lnSpc>
              <a:spcAft>
                <a:spcPts val="800"/>
              </a:spcAft>
            </a:pPr>
            <a:r>
              <a:rPr lang="lv-LV" sz="2400" b="1" u="sng" dirty="0">
                <a:latin typeface="Calibri" panose="020F0502020204030204" pitchFamily="34" charset="0"/>
                <a:ea typeface="Calibri" panose="020F0502020204030204" pitchFamily="34" charset="0"/>
                <a:cs typeface="Times New Roman" panose="02020603050405020304" pitchFamily="18" charset="0"/>
              </a:rPr>
              <a:t>Madonas konference</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ü"/>
            </a:pPr>
            <a:r>
              <a:rPr lang="lv-LV" sz="2400" dirty="0"/>
              <a:t>Madonas novadā, pateicoties pedagogu entuziasmam, ir izveidojusies veiksmīga prakse uzņēmējdarbības iemaņu apgūšanai vidusskolās, izmantojot „Junior </a:t>
            </a:r>
            <a:r>
              <a:rPr lang="lv-LV" sz="2400" dirty="0" err="1"/>
              <a:t>Achievement</a:t>
            </a:r>
            <a:r>
              <a:rPr lang="lv-LV" sz="2400" dirty="0"/>
              <a:t>” platformas, pašvaldības finanšu atbalstu un biznesa inkubatoru </a:t>
            </a:r>
            <a:r>
              <a:rPr lang="lv-LV" sz="2400" dirty="0" smtClean="0"/>
              <a:t>infrastruktūru</a:t>
            </a:r>
          </a:p>
          <a:p>
            <a:pPr marL="342900" indent="-342900" algn="just">
              <a:buFont typeface="Wingdings" panose="05000000000000000000" pitchFamily="2" charset="2"/>
              <a:buChar char="ü"/>
            </a:pPr>
            <a:r>
              <a:rPr lang="lv-LV" sz="2400" dirty="0" smtClean="0"/>
              <a:t>Jaunatnes </a:t>
            </a:r>
            <a:r>
              <a:rPr lang="lv-LV" sz="2400" dirty="0"/>
              <a:t>uzņēmējdarbības kompetenču veidošanas pieredze apliecina to, ka būtu </a:t>
            </a:r>
            <a:r>
              <a:rPr lang="lv-LV" sz="2400" b="1" dirty="0"/>
              <a:t>nepieciešams veidot </a:t>
            </a:r>
            <a:r>
              <a:rPr lang="lv-LV" sz="2400" b="1" dirty="0" err="1"/>
              <a:t>uzņēmējprasmes</a:t>
            </a:r>
            <a:r>
              <a:rPr lang="lv-LV" sz="2400" b="1" dirty="0"/>
              <a:t> kā vispārizglītojošos skolu uzdevumu, piešķirot šim nolūkam arī finanšu resursus, un, veicinot vietējo uzņēmēju iesaistīšanos, tā vietā, lai to atstātu tikai kā fakultatīvu ārpusskolas nodarbību, kuru pedagogi vada bez papildus atalgojuma uz sabiedriskiem </a:t>
            </a:r>
            <a:r>
              <a:rPr lang="lv-LV" sz="2400" b="1" dirty="0" smtClean="0"/>
              <a:t>pamatiem</a:t>
            </a:r>
          </a:p>
          <a:p>
            <a:pPr marL="342900" indent="-342900" algn="just">
              <a:buFont typeface="Wingdings" panose="05000000000000000000" pitchFamily="2" charset="2"/>
              <a:buChar char="ü"/>
            </a:pPr>
            <a:r>
              <a:rPr lang="lv-LV" sz="2400" b="1" dirty="0" smtClean="0"/>
              <a:t>Pieaugušo </a:t>
            </a:r>
            <a:r>
              <a:rPr lang="lv-LV" sz="2400" b="1" dirty="0"/>
              <a:t>izglītībā Latvijā nav efektīvas koordinācijas starp daudzajām iesaistītajām institūcijām</a:t>
            </a:r>
            <a:r>
              <a:rPr lang="lv-LV" sz="2400" dirty="0"/>
              <a:t>. Daļēji tas skaidrojams ar pēdējās teritoriālās reformas kopumā nelabvēlīgo ietekmi uz izglītības darba organizāciju. Vecuma grupā no 25 līdz 64 gadiem pieaugušo izglītības aktivitātēs bija iesaistīti 5,5 procenti, bet Nacionālā attīstības plāna mērķis 2020. gadam ir 15procenti. Kā piepildīt šo mērķi? </a:t>
            </a:r>
          </a:p>
          <a:p>
            <a:pPr marL="342900" lvl="0" indent="-342900">
              <a:buFont typeface="Wingdings" panose="05000000000000000000" pitchFamily="2" charset="2"/>
              <a:buChar char="ü"/>
            </a:pPr>
            <a:endParaRPr lang="lv-LV" sz="2400" dirty="0"/>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253564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7847" y="174811"/>
            <a:ext cx="7718612" cy="1492623"/>
          </a:xfrm>
          <a:prstGeom prst="rect">
            <a:avLst/>
          </a:prstGeom>
        </p:spPr>
      </p:pic>
      <p:pic>
        <p:nvPicPr>
          <p:cNvPr id="7" name="Picture 6"/>
          <p:cNvPicPr>
            <a:picLocks noChangeAspect="1"/>
          </p:cNvPicPr>
          <p:nvPr/>
        </p:nvPicPr>
        <p:blipFill>
          <a:blip r:embed="rId3"/>
          <a:stretch>
            <a:fillRect/>
          </a:stretch>
        </p:blipFill>
        <p:spPr>
          <a:xfrm>
            <a:off x="8458200" y="1667434"/>
            <a:ext cx="3348319" cy="1869141"/>
          </a:xfrm>
          <a:prstGeom prst="rect">
            <a:avLst/>
          </a:prstGeom>
        </p:spPr>
      </p:pic>
      <p:sp>
        <p:nvSpPr>
          <p:cNvPr id="3" name="Content Placeholder 2"/>
          <p:cNvSpPr>
            <a:spLocks noGrp="1"/>
          </p:cNvSpPr>
          <p:nvPr>
            <p:ph sz="half" idx="1"/>
          </p:nvPr>
        </p:nvSpPr>
        <p:spPr>
          <a:xfrm>
            <a:off x="470646" y="1825624"/>
            <a:ext cx="8175813" cy="4911351"/>
          </a:xfrm>
        </p:spPr>
        <p:txBody>
          <a:bodyPr>
            <a:normAutofit/>
          </a:bodyPr>
          <a:lstStyle/>
          <a:p>
            <a:pPr marL="457200" lvl="1" indent="0">
              <a:buNone/>
            </a:pPr>
            <a:r>
              <a:rPr lang="lv-LV" sz="3600" b="1" dirty="0" smtClean="0">
                <a:solidFill>
                  <a:schemeClr val="bg2">
                    <a:lumMod val="50000"/>
                  </a:schemeClr>
                </a:solidFill>
              </a:rPr>
              <a:t>PROJEKTS IR</a:t>
            </a:r>
          </a:p>
          <a:p>
            <a:pPr marL="457200" lvl="1" indent="0">
              <a:buNone/>
            </a:pPr>
            <a:endParaRPr lang="lv-LV" sz="1400" b="1" dirty="0" smtClean="0">
              <a:solidFill>
                <a:schemeClr val="bg2">
                  <a:lumMod val="50000"/>
                </a:schemeClr>
              </a:solidFill>
            </a:endParaRPr>
          </a:p>
          <a:p>
            <a:pPr lvl="1">
              <a:buFont typeface="Wingdings" panose="05000000000000000000" pitchFamily="2" charset="2"/>
              <a:buChar char="ü"/>
            </a:pPr>
            <a:r>
              <a:rPr lang="lv-LV" sz="3200" dirty="0" smtClean="0">
                <a:solidFill>
                  <a:schemeClr val="tx1">
                    <a:lumMod val="65000"/>
                    <a:lumOff val="35000"/>
                  </a:schemeClr>
                </a:solidFill>
                <a:latin typeface="Calibri" panose="020F0502020204030204" pitchFamily="34" charset="0"/>
                <a:cs typeface="Calibri" panose="020F0502020204030204" pitchFamily="34" charset="0"/>
              </a:rPr>
              <a:t>  Latvijas vides aizsardzības fonda   	līdzfinansēts, Vides aizsardzības  un 	reģionālās attīstības ministrijas atbalstīts</a:t>
            </a:r>
          </a:p>
          <a:p>
            <a:pPr marL="457200" lvl="1" indent="0">
              <a:buNone/>
            </a:pPr>
            <a:endParaRPr lang="lv-LV" sz="1400" dirty="0" smtClean="0">
              <a:solidFill>
                <a:schemeClr val="tx1">
                  <a:lumMod val="65000"/>
                  <a:lumOff val="35000"/>
                </a:schemeClr>
              </a:solidFill>
              <a:latin typeface="Calibri" panose="020F0502020204030204" pitchFamily="34" charset="0"/>
              <a:cs typeface="Calibri" panose="020F0502020204030204" pitchFamily="34" charset="0"/>
            </a:endParaRPr>
          </a:p>
          <a:p>
            <a:pPr lvl="1">
              <a:buFont typeface="Wingdings" panose="05000000000000000000" pitchFamily="2" charset="2"/>
              <a:buChar char="ü"/>
            </a:pPr>
            <a:r>
              <a:rPr lang="lv-LV" sz="3200" dirty="0">
                <a:solidFill>
                  <a:schemeClr val="tx1">
                    <a:lumMod val="65000"/>
                    <a:lumOff val="35000"/>
                  </a:schemeClr>
                </a:solidFill>
                <a:latin typeface="Calibri" panose="020F0502020204030204" pitchFamily="34" charset="0"/>
                <a:cs typeface="Calibri" panose="020F0502020204030204" pitchFamily="34" charset="0"/>
              </a:rPr>
              <a:t> </a:t>
            </a:r>
            <a:r>
              <a:rPr lang="lv-LV" sz="3200" dirty="0" smtClean="0">
                <a:solidFill>
                  <a:schemeClr val="tx1">
                    <a:lumMod val="65000"/>
                    <a:lumOff val="35000"/>
                  </a:schemeClr>
                </a:solidFill>
                <a:latin typeface="Calibri" panose="020F0502020204030204" pitchFamily="34" charset="0"/>
                <a:cs typeface="Calibri" panose="020F0502020204030204" pitchFamily="34" charset="0"/>
              </a:rPr>
              <a:t> Latvijas simtgadei un Latgales kongresa   	 simtgadei veltīts</a:t>
            </a:r>
          </a:p>
          <a:p>
            <a:pPr marL="457200" lvl="1" indent="0">
              <a:buNone/>
            </a:pPr>
            <a:endParaRPr lang="lv-LV" sz="1400" dirty="0" smtClean="0">
              <a:solidFill>
                <a:schemeClr val="tx1">
                  <a:lumMod val="65000"/>
                  <a:lumOff val="35000"/>
                </a:schemeClr>
              </a:solidFill>
              <a:latin typeface="Calibri" panose="020F0502020204030204" pitchFamily="34" charset="0"/>
              <a:cs typeface="Calibri" panose="020F0502020204030204" pitchFamily="34" charset="0"/>
            </a:endParaRPr>
          </a:p>
          <a:p>
            <a:pPr lvl="1">
              <a:buFont typeface="Wingdings" panose="05000000000000000000" pitchFamily="2" charset="2"/>
              <a:buChar char="ü"/>
            </a:pPr>
            <a:r>
              <a:rPr lang="lv-LV" sz="3200" dirty="0" smtClean="0">
                <a:solidFill>
                  <a:schemeClr val="tx1">
                    <a:lumMod val="65000"/>
                    <a:lumOff val="35000"/>
                  </a:schemeClr>
                </a:solidFill>
                <a:latin typeface="Calibri" panose="020F0502020204030204" pitchFamily="34" charset="0"/>
                <a:cs typeface="Calibri" panose="020F0502020204030204" pitchFamily="34" charset="0"/>
              </a:rPr>
              <a:t>  </a:t>
            </a:r>
            <a:r>
              <a:rPr lang="lv-LV" sz="3200" dirty="0" err="1" smtClean="0">
                <a:solidFill>
                  <a:schemeClr val="tx1">
                    <a:lumMod val="65000"/>
                    <a:lumOff val="35000"/>
                  </a:schemeClr>
                </a:solidFill>
                <a:latin typeface="Calibri" panose="020F0502020204030204" pitchFamily="34" charset="0"/>
                <a:cs typeface="Calibri" panose="020F0502020204030204" pitchFamily="34" charset="0"/>
              </a:rPr>
              <a:t>Multisektoriāls</a:t>
            </a:r>
            <a:r>
              <a:rPr lang="lv-LV" sz="3200" dirty="0" smtClean="0">
                <a:solidFill>
                  <a:schemeClr val="tx1">
                    <a:lumMod val="65000"/>
                    <a:lumOff val="35000"/>
                  </a:schemeClr>
                </a:solidFill>
                <a:latin typeface="Calibri" panose="020F0502020204030204" pitchFamily="34" charset="0"/>
                <a:cs typeface="Calibri" panose="020F0502020204030204" pitchFamily="34" charset="0"/>
              </a:rPr>
              <a:t> un starpdisciplinārs </a:t>
            </a:r>
          </a:p>
          <a:p>
            <a:endParaRPr lang="lv-LV" dirty="0"/>
          </a:p>
        </p:txBody>
      </p:sp>
      <p:pic>
        <p:nvPicPr>
          <p:cNvPr id="11" name="Content Placeholder 10"/>
          <p:cNvPicPr>
            <a:picLocks noGrp="1" noChangeAspect="1"/>
          </p:cNvPicPr>
          <p:nvPr>
            <p:ph sz="half" idx="2"/>
          </p:nvPr>
        </p:nvPicPr>
        <p:blipFill>
          <a:blip r:embed="rId4"/>
          <a:stretch>
            <a:fillRect/>
          </a:stretch>
        </p:blipFill>
        <p:spPr>
          <a:xfrm>
            <a:off x="9533965" y="4867835"/>
            <a:ext cx="2393576" cy="1734671"/>
          </a:xfrm>
          <a:prstGeom prst="rect">
            <a:avLst/>
          </a:prstGeom>
        </p:spPr>
      </p:pic>
      <p:pic>
        <p:nvPicPr>
          <p:cNvPr id="8" name="Picture 7"/>
          <p:cNvPicPr>
            <a:picLocks noChangeAspect="1"/>
          </p:cNvPicPr>
          <p:nvPr/>
        </p:nvPicPr>
        <p:blipFill>
          <a:blip r:embed="rId5"/>
          <a:stretch>
            <a:fillRect/>
          </a:stretch>
        </p:blipFill>
        <p:spPr>
          <a:xfrm>
            <a:off x="8646459" y="3694764"/>
            <a:ext cx="1465729" cy="1334434"/>
          </a:xfrm>
          <a:prstGeom prst="rect">
            <a:avLst/>
          </a:prstGeom>
        </p:spPr>
      </p:pic>
    </p:spTree>
    <p:extLst>
      <p:ext uri="{BB962C8B-B14F-4D97-AF65-F5344CB8AC3E}">
        <p14:creationId xmlns:p14="http://schemas.microsoft.com/office/powerpoint/2010/main" val="276219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895350"/>
            <a:ext cx="11372851" cy="6001643"/>
          </a:xfrm>
          <a:prstGeom prst="rect">
            <a:avLst/>
          </a:prstGeom>
        </p:spPr>
        <p:txBody>
          <a:bodyPr wrap="square">
            <a:spAutoFit/>
          </a:bodyPr>
          <a:lstStyle/>
          <a:p>
            <a:r>
              <a:rPr lang="lv-LV" sz="2800" b="1" dirty="0"/>
              <a:t>Izglītība un ilgtspējīga attīstība</a:t>
            </a:r>
            <a:endParaRPr lang="lv-LV" sz="2800" dirty="0"/>
          </a:p>
          <a:p>
            <a:r>
              <a:rPr lang="lv-LV" sz="2400" b="1" u="sng" dirty="0"/>
              <a:t>Madonas konference: dabas izglītība</a:t>
            </a:r>
          </a:p>
          <a:p>
            <a:pPr marL="342900" lvl="0" indent="-342900">
              <a:buFont typeface="Wingdings" panose="05000000000000000000" pitchFamily="2" charset="2"/>
              <a:buChar char="ü"/>
            </a:pPr>
            <a:r>
              <a:rPr lang="lv-LV" sz="2200" dirty="0"/>
              <a:t>Dabas aizsardzībā, gudrā dabas vērtību apsaimniekošanā izšķirīgi svarīga ir agrīna bērnu un jauniešu iesaiste praktiskajā darbā.  Dabas deficīta sindroms bloķē vides inteliģenci. Jaunieši vēlas būt iesaistīti, grib darīt, bet... darīt ar jēgu. Tieši </a:t>
            </a:r>
            <a:r>
              <a:rPr lang="lv-LV" sz="2200" b="1" dirty="0"/>
              <a:t>jēgas piešķiršana ikvienai aktivitātei dabā ir vides izglītības, dabas izglītības centru un citu institūciju viens no galvenajiem </a:t>
            </a:r>
            <a:r>
              <a:rPr lang="lv-LV" sz="2200" b="1" dirty="0" smtClean="0"/>
              <a:t>uzdevumiem</a:t>
            </a:r>
          </a:p>
          <a:p>
            <a:pPr marL="342900" lvl="0" indent="-342900">
              <a:buFont typeface="Wingdings" panose="05000000000000000000" pitchFamily="2" charset="2"/>
              <a:buChar char="ü"/>
            </a:pPr>
            <a:r>
              <a:rPr lang="lv-LV" sz="2200" dirty="0" smtClean="0"/>
              <a:t>Dabas </a:t>
            </a:r>
            <a:r>
              <a:rPr lang="lv-LV" sz="2200" dirty="0"/>
              <a:t>izglītība visos formālās izglītības līmeņos un arī neformālajā izglītībā ir viens no veidiem, kā panākt augstāku dabas apziņu un vides </a:t>
            </a:r>
            <a:r>
              <a:rPr lang="lv-LV" sz="2200" dirty="0" smtClean="0"/>
              <a:t>inteliģenci</a:t>
            </a:r>
          </a:p>
          <a:p>
            <a:pPr marL="342900" lvl="0" indent="-342900">
              <a:buFont typeface="Wingdings" panose="05000000000000000000" pitchFamily="2" charset="2"/>
              <a:buChar char="ü"/>
            </a:pPr>
            <a:r>
              <a:rPr lang="lv-LV" sz="2200" dirty="0" smtClean="0"/>
              <a:t>Mācot </a:t>
            </a:r>
            <a:r>
              <a:rPr lang="lv-LV" sz="2200" dirty="0"/>
              <a:t>bērnus, mācās arī vecāki </a:t>
            </a:r>
            <a:endParaRPr lang="lv-LV" sz="2200" dirty="0" smtClean="0"/>
          </a:p>
          <a:p>
            <a:pPr marL="342900" lvl="0" indent="-342900">
              <a:buFont typeface="Wingdings" panose="05000000000000000000" pitchFamily="2" charset="2"/>
              <a:buChar char="ü"/>
            </a:pPr>
            <a:r>
              <a:rPr lang="lv-LV" sz="2200" dirty="0" smtClean="0"/>
              <a:t>Dabas </a:t>
            </a:r>
            <a:r>
              <a:rPr lang="lv-LV" sz="2200" dirty="0"/>
              <a:t>izglītībā nozīmīga ir dabas izglītības centru loma. Tie veido priekšnoteikumus gan zināšanu nodošanai, gan piesaistei konkrētai vietai, gan attieksmes veidošanai pret dabas </a:t>
            </a:r>
            <a:r>
              <a:rPr lang="lv-LV" sz="2200" dirty="0" smtClean="0"/>
              <a:t>vērtībām</a:t>
            </a:r>
          </a:p>
          <a:p>
            <a:pPr marL="342900" lvl="0" indent="-342900">
              <a:buFont typeface="Wingdings" panose="05000000000000000000" pitchFamily="2" charset="2"/>
              <a:buChar char="ü"/>
            </a:pPr>
            <a:r>
              <a:rPr lang="lv-LV" sz="2200" dirty="0" smtClean="0"/>
              <a:t>Būtisks </a:t>
            </a:r>
            <a:r>
              <a:rPr lang="lv-LV" sz="2200" dirty="0"/>
              <a:t>jautājums jaunatnes dabas izglītības kontekstā ir, </a:t>
            </a:r>
            <a:r>
              <a:rPr lang="lv-LV" sz="2200" b="1" dirty="0"/>
              <a:t>kā uzrunāt mūsdienu jauniešus</a:t>
            </a:r>
            <a:r>
              <a:rPr lang="lv-LV" sz="2200" dirty="0"/>
              <a:t>. </a:t>
            </a:r>
            <a:r>
              <a:rPr lang="lv-LV" sz="2200" b="1" dirty="0"/>
              <a:t>Izmantojot sociālos tīklus </a:t>
            </a:r>
            <a:r>
              <a:rPr lang="lv-LV" sz="2200" dirty="0"/>
              <a:t>un atrodot pareizo pieeju un izteiksmes veidu, ir iespējams </a:t>
            </a:r>
            <a:r>
              <a:rPr lang="lv-LV" sz="2200" b="1" dirty="0"/>
              <a:t>aktualizēt dabas vērtību problemātiku un izveidot aktīvu pozīciju dabas aizsardzības nodrošināšanā</a:t>
            </a:r>
            <a:r>
              <a:rPr lang="lv-LV" sz="2200" dirty="0"/>
              <a:t>. Turklāt dabas aizsardzību var padarīt pat par </a:t>
            </a:r>
            <a:r>
              <a:rPr lang="lv-LV" sz="2200" b="1" dirty="0"/>
              <a:t>stilīgu nodarbību</a:t>
            </a:r>
          </a:p>
          <a:p>
            <a:pPr lvl="0"/>
            <a:endParaRPr lang="lv-LV" sz="2400" dirty="0"/>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64453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4" y="1524000"/>
            <a:ext cx="11372851" cy="3847207"/>
          </a:xfrm>
          <a:prstGeom prst="rect">
            <a:avLst/>
          </a:prstGeom>
        </p:spPr>
        <p:txBody>
          <a:bodyPr wrap="square">
            <a:spAutoFit/>
          </a:bodyPr>
          <a:lstStyle/>
          <a:p>
            <a:r>
              <a:rPr lang="lv-LV" sz="2800" b="1" dirty="0"/>
              <a:t>Izglītība un ilgtspējīga attīstība</a:t>
            </a:r>
            <a:endParaRPr lang="lv-LV" sz="2800" dirty="0"/>
          </a:p>
          <a:p>
            <a:r>
              <a:rPr lang="lv-LV" sz="2400" b="1" u="sng" dirty="0" smtClean="0"/>
              <a:t>Līvānu konference</a:t>
            </a:r>
            <a:endParaRPr lang="lv-LV" sz="2400" b="1" u="sng" dirty="0"/>
          </a:p>
          <a:p>
            <a:pPr marL="342900" lvl="0" indent="-342900">
              <a:buFont typeface="Wingdings" panose="05000000000000000000" pitchFamily="2" charset="2"/>
              <a:buChar char="ü"/>
            </a:pPr>
            <a:r>
              <a:rPr lang="lv-LV" sz="2400" dirty="0" smtClean="0"/>
              <a:t>Latvijā </a:t>
            </a:r>
            <a:r>
              <a:rPr lang="lv-LV" sz="2400" dirty="0"/>
              <a:t>ir </a:t>
            </a:r>
            <a:r>
              <a:rPr lang="lv-LV" sz="2400" b="1" dirty="0"/>
              <a:t>laba interneta infrastruktūra</a:t>
            </a:r>
            <a:r>
              <a:rPr lang="lv-LV" sz="2400" dirty="0"/>
              <a:t>, tomēr ir jāatzīst, ka ir </a:t>
            </a:r>
            <a:r>
              <a:rPr lang="lv-LV" sz="2400" b="1" dirty="0"/>
              <a:t>vājas digitālās </a:t>
            </a:r>
            <a:r>
              <a:rPr lang="lv-LV" sz="2400" b="1" dirty="0" smtClean="0"/>
              <a:t>prasmes</a:t>
            </a:r>
            <a:r>
              <a:rPr lang="lv-LV" sz="2400" dirty="0" smtClean="0"/>
              <a:t>. </a:t>
            </a:r>
            <a:r>
              <a:rPr lang="lv-LV" sz="2400" dirty="0"/>
              <a:t>Pasaule mainās – biznesa, publiskās pārvaldības un arī izglītības vide, ir svarīgi </a:t>
            </a:r>
            <a:r>
              <a:rPr lang="lv-LV" sz="2400" b="1" dirty="0" smtClean="0"/>
              <a:t>digitālo</a:t>
            </a:r>
            <a:r>
              <a:rPr lang="lv-LV" sz="2400" dirty="0" smtClean="0"/>
              <a:t> </a:t>
            </a:r>
            <a:r>
              <a:rPr lang="lv-LV" sz="2400" b="1" dirty="0" smtClean="0"/>
              <a:t>prasmju </a:t>
            </a:r>
            <a:r>
              <a:rPr lang="lv-LV" sz="2400" b="1" dirty="0"/>
              <a:t>apgūšanai pievērst lielāku uzmanību</a:t>
            </a:r>
            <a:r>
              <a:rPr lang="lv-LV" sz="2400" dirty="0"/>
              <a:t>. Tas mazinās fiziskā attāluma nozīmi biznesā, nodarbinātībā un izglītībā, ja vien uzņēmumi preču un pakalpojumu piedāvājumā spēs veidot jaunus biznesa modeļus, kā arī mainīt attiecības ar darba ņēmējiem, radot </a:t>
            </a:r>
            <a:r>
              <a:rPr lang="lv-LV" sz="2400" b="1" dirty="0"/>
              <a:t>attālinātas darba iespējas</a:t>
            </a:r>
            <a:r>
              <a:rPr lang="lv-LV" sz="2400" dirty="0"/>
              <a:t>. Tāpat arī – ja </a:t>
            </a:r>
            <a:r>
              <a:rPr lang="lv-LV" sz="2400" b="1" dirty="0"/>
              <a:t>izglītības institūcijas plašāk piedāvās izglītības iespējas e-vidē</a:t>
            </a:r>
          </a:p>
          <a:p>
            <a:pPr lvl="0"/>
            <a:endParaRPr lang="lv-LV" sz="2400" dirty="0"/>
          </a:p>
        </p:txBody>
      </p:sp>
      <p:pic>
        <p:nvPicPr>
          <p:cNvPr id="3" name="Picture 2"/>
          <p:cNvPicPr>
            <a:picLocks noChangeAspect="1"/>
          </p:cNvPicPr>
          <p:nvPr/>
        </p:nvPicPr>
        <p:blipFill>
          <a:blip r:embed="rId2"/>
          <a:stretch>
            <a:fillRect/>
          </a:stretch>
        </p:blipFill>
        <p:spPr>
          <a:xfrm>
            <a:off x="561974" y="237967"/>
            <a:ext cx="7353301" cy="1219357"/>
          </a:xfrm>
          <a:prstGeom prst="rect">
            <a:avLst/>
          </a:prstGeom>
        </p:spPr>
      </p:pic>
    </p:spTree>
    <p:extLst>
      <p:ext uri="{BB962C8B-B14F-4D97-AF65-F5344CB8AC3E}">
        <p14:creationId xmlns:p14="http://schemas.microsoft.com/office/powerpoint/2010/main" val="287242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1028701"/>
            <a:ext cx="11372851" cy="5386090"/>
          </a:xfrm>
          <a:prstGeom prst="rect">
            <a:avLst/>
          </a:prstGeom>
        </p:spPr>
        <p:txBody>
          <a:bodyPr wrap="square">
            <a:spAutoFit/>
          </a:bodyPr>
          <a:lstStyle/>
          <a:p>
            <a:r>
              <a:rPr lang="lv-LV" sz="2800" b="1" dirty="0"/>
              <a:t>Dabas vērtību saglabāšana un gudra izmantošana kā ilgtspējas </a:t>
            </a:r>
            <a:r>
              <a:rPr lang="lv-LV" sz="2800" b="1" dirty="0" smtClean="0"/>
              <a:t>faktors</a:t>
            </a:r>
          </a:p>
          <a:p>
            <a:r>
              <a:rPr lang="lv-LV" sz="2400" b="1" u="sng" dirty="0" smtClean="0"/>
              <a:t>Rēzeknes forums</a:t>
            </a:r>
            <a:endParaRPr lang="lv-LV" sz="2400" u="sng" dirty="0"/>
          </a:p>
          <a:p>
            <a:pPr marL="457200" lvl="0" indent="-457200">
              <a:buFont typeface="Wingdings" panose="05000000000000000000" pitchFamily="2" charset="2"/>
              <a:buChar char="ü"/>
            </a:pPr>
            <a:r>
              <a:rPr lang="lv-LV" sz="2400" dirty="0"/>
              <a:t>Izplatītāko zemes dzīļu resursu rezerves Latvijā pietiek simts vai pat tūkstoš un vairāk gadiem, kas šobrīd nerada nepieciešamību pēc īpašiem to apguves ierobežojumiem. Šajā kontekstā </a:t>
            </a:r>
            <a:r>
              <a:rPr lang="lv-LV" sz="2400" b="1" dirty="0"/>
              <a:t>aktuālākā problēma </a:t>
            </a:r>
            <a:r>
              <a:rPr lang="lv-LV" sz="2400" dirty="0"/>
              <a:t>ir tā, ka daudzos gadījumos </a:t>
            </a:r>
            <a:r>
              <a:rPr lang="lv-LV" sz="2400" b="1" dirty="0"/>
              <a:t>netiek radīti produkti ar augstu pievienoto vērtību, tostarp nepietiekami izmantojot zinātniskās izstrādes, kas sniegtu šādu iespēju</a:t>
            </a:r>
            <a:r>
              <a:rPr lang="lv-LV" sz="2400" dirty="0"/>
              <a:t>. Zinātnieki nenovērtē uzņēmēju gatavību riskēt, bet uzņēmēji – zinātnisko izstrāžu </a:t>
            </a:r>
            <a:r>
              <a:rPr lang="lv-LV" sz="2400" dirty="0" smtClean="0"/>
              <a:t>potenciālu</a:t>
            </a:r>
          </a:p>
          <a:p>
            <a:pPr marL="457200" lvl="0" indent="-457200">
              <a:buFont typeface="Wingdings" panose="05000000000000000000" pitchFamily="2" charset="2"/>
              <a:buChar char="ü"/>
            </a:pPr>
            <a:r>
              <a:rPr lang="lv-LV" sz="2400" dirty="0" smtClean="0"/>
              <a:t>Tāda </a:t>
            </a:r>
            <a:r>
              <a:rPr lang="lv-LV" sz="2400" dirty="0"/>
              <a:t>resursa kā kūdras izmantošanā, pastāv </a:t>
            </a:r>
            <a:r>
              <a:rPr lang="lv-LV" sz="2400" b="1" dirty="0"/>
              <a:t>pretruna starp kūdras izmantošanu un purvu bioloģiskās daudzveidības </a:t>
            </a:r>
            <a:r>
              <a:rPr lang="lv-LV" sz="2400" b="1" dirty="0" smtClean="0"/>
              <a:t>saglabāšanu</a:t>
            </a:r>
          </a:p>
          <a:p>
            <a:pPr marL="457200" lvl="0" indent="-457200">
              <a:buFont typeface="Wingdings" panose="05000000000000000000" pitchFamily="2" charset="2"/>
              <a:buChar char="ü"/>
            </a:pPr>
            <a:r>
              <a:rPr lang="lv-LV" sz="2400" b="1" dirty="0" smtClean="0"/>
              <a:t>Ir </a:t>
            </a:r>
            <a:r>
              <a:rPr lang="lv-LV" sz="2400" b="1" dirty="0"/>
              <a:t>jāveido „Latvijas dabas kanonu” </a:t>
            </a:r>
            <a:r>
              <a:rPr lang="lv-LV" sz="2400" dirty="0"/>
              <a:t>– tādu dabas bagātību vai vērtību reģistru, kas ir būtiski ietekmējušas Latvijas nācijas izveidi, attīstību un nodrošina tās pastāvēšanu </a:t>
            </a:r>
            <a:r>
              <a:rPr lang="lv-LV" sz="2400" dirty="0" smtClean="0"/>
              <a:t>nākotnē</a:t>
            </a:r>
            <a:endParaRPr lang="lv-LV" sz="2400" dirty="0"/>
          </a:p>
          <a:p>
            <a:pPr marL="342900" lvl="0" indent="-342900">
              <a:buFont typeface="Wingdings" panose="05000000000000000000" pitchFamily="2" charset="2"/>
              <a:buChar char="ü"/>
            </a:pPr>
            <a:endParaRPr lang="lv-LV" sz="2400" dirty="0"/>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112078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1028701"/>
            <a:ext cx="11372851" cy="6132384"/>
          </a:xfrm>
          <a:prstGeom prst="rect">
            <a:avLst/>
          </a:prstGeom>
        </p:spPr>
        <p:txBody>
          <a:bodyPr wrap="square">
            <a:spAutoFit/>
          </a:bodyPr>
          <a:lstStyle/>
          <a:p>
            <a:r>
              <a:rPr lang="lv-LV" sz="2800" b="1" dirty="0"/>
              <a:t>Dabas vērtību saglabāšana un gudra izmantošana kā ilgtspējas </a:t>
            </a:r>
            <a:r>
              <a:rPr lang="lv-LV" sz="2800" b="1" dirty="0" smtClean="0"/>
              <a:t>faktors</a:t>
            </a:r>
          </a:p>
          <a:p>
            <a:pPr marL="228600" algn="just">
              <a:lnSpc>
                <a:spcPct val="107000"/>
              </a:lnSpc>
              <a:spcAft>
                <a:spcPts val="800"/>
              </a:spcAft>
            </a:pPr>
            <a:r>
              <a:rPr lang="lv-LV" sz="2400" b="1" u="sng" dirty="0">
                <a:latin typeface="Calibri" panose="020F0502020204030204" pitchFamily="34" charset="0"/>
                <a:ea typeface="Calibri" panose="020F0502020204030204" pitchFamily="34" charset="0"/>
                <a:cs typeface="Times New Roman" panose="02020603050405020304" pitchFamily="18" charset="0"/>
              </a:rPr>
              <a:t>Ezeru problemātika. Rēzeknes foruma atziņas</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lv-LV" sz="2400" b="1" dirty="0">
                <a:latin typeface="Calibri" panose="020F0502020204030204" pitchFamily="34" charset="0"/>
                <a:ea typeface="Calibri" panose="020F0502020204030204" pitchFamily="34" charset="0"/>
                <a:cs typeface="Times New Roman" panose="02020603050405020304" pitchFamily="18" charset="0"/>
              </a:rPr>
              <a:t>Ezeru apsaimniekošana ir tipisks </a:t>
            </a:r>
            <a:r>
              <a:rPr lang="lv-LV" sz="2400" b="1" dirty="0" err="1">
                <a:latin typeface="Calibri" panose="020F0502020204030204" pitchFamily="34" charset="0"/>
                <a:ea typeface="Calibri" panose="020F0502020204030204" pitchFamily="34" charset="0"/>
                <a:cs typeface="Times New Roman" panose="02020603050405020304" pitchFamily="18" charset="0"/>
              </a:rPr>
              <a:t>multisektoriālās</a:t>
            </a:r>
            <a:r>
              <a:rPr lang="lv-LV" sz="2400" b="1" dirty="0">
                <a:latin typeface="Calibri" panose="020F0502020204030204" pitchFamily="34" charset="0"/>
                <a:ea typeface="Calibri" panose="020F0502020204030204" pitchFamily="34" charset="0"/>
                <a:cs typeface="Times New Roman" panose="02020603050405020304" pitchFamily="18" charset="0"/>
              </a:rPr>
              <a:t> sadarbības efektivitātes rādītājs</a:t>
            </a:r>
            <a:r>
              <a:rPr lang="lv-LV" sz="2400" dirty="0">
                <a:latin typeface="Calibri" panose="020F0502020204030204" pitchFamily="34" charset="0"/>
                <a:ea typeface="Calibri" panose="020F0502020204030204" pitchFamily="34" charset="0"/>
                <a:cs typeface="Times New Roman" panose="02020603050405020304" pitchFamily="18" charset="0"/>
              </a:rPr>
              <a:t> – tā aptver zivju resursu vairumu un daudzveidību (iekļaujot ekosistēmu veidošanu un zivju rūpnieciskās zvejas elementus), rekreāciju, ainavu veidošanu un citus aspektus, kas savstarpēji mijiedarbojas. </a:t>
            </a:r>
            <a:r>
              <a:rPr lang="lv-LV" sz="2400" b="1" dirty="0">
                <a:latin typeface="Calibri" panose="020F0502020204030204" pitchFamily="34" charset="0"/>
                <a:ea typeface="Calibri" panose="020F0502020204030204" pitchFamily="34" charset="0"/>
                <a:cs typeface="Times New Roman" panose="02020603050405020304" pitchFamily="18" charset="0"/>
              </a:rPr>
              <a:t>Vienpusīga, institucionāli fragmentēta pieeja un no tās izrietoša regulējuma specifika visdrīzāk ir radījusi virkni asimetriju šo procesu </a:t>
            </a:r>
            <a:r>
              <a:rPr lang="lv-LV" sz="2400" b="1" dirty="0" smtClean="0">
                <a:latin typeface="Calibri" panose="020F0502020204030204" pitchFamily="34" charset="0"/>
                <a:ea typeface="Calibri" panose="020F0502020204030204" pitchFamily="34" charset="0"/>
                <a:cs typeface="Times New Roman" panose="02020603050405020304" pitchFamily="18" charset="0"/>
              </a:rPr>
              <a:t>pārvaldībā</a:t>
            </a:r>
          </a:p>
          <a:p>
            <a:pPr marL="342900" lvl="0" indent="-342900" algn="just">
              <a:lnSpc>
                <a:spcPct val="107000"/>
              </a:lnSpc>
              <a:spcAft>
                <a:spcPts val="0"/>
              </a:spcAft>
              <a:buFont typeface="Wingdings" panose="05000000000000000000" pitchFamily="2" charset="2"/>
              <a:buChar char="ü"/>
            </a:pPr>
            <a:r>
              <a:rPr lang="lv-LV" sz="2400" dirty="0" smtClean="0">
                <a:latin typeface="Calibri" panose="020F0502020204030204" pitchFamily="34" charset="0"/>
                <a:ea typeface="Calibri" panose="020F0502020204030204" pitchFamily="34" charset="0"/>
                <a:cs typeface="Times New Roman" panose="02020603050405020304" pitchFamily="18" charset="0"/>
              </a:rPr>
              <a:t>Pastāv </a:t>
            </a:r>
            <a:r>
              <a:rPr lang="lv-LV" sz="2400" b="1" dirty="0">
                <a:latin typeface="Calibri" panose="020F0502020204030204" pitchFamily="34" charset="0"/>
                <a:ea typeface="Calibri" panose="020F0502020204030204" pitchFamily="34" charset="0"/>
                <a:cs typeface="Times New Roman" panose="02020603050405020304" pitchFamily="18" charset="0"/>
              </a:rPr>
              <a:t>neatbilstība starp zivju resursu apsaimniekošanu ezeros un šī procesa līdzsvarošanu ar daudzveidīgas ekosistēmas uzturēšanu</a:t>
            </a:r>
            <a:r>
              <a:rPr lang="lv-LV" sz="2400" dirty="0">
                <a:latin typeface="Calibri" panose="020F0502020204030204" pitchFamily="34" charset="0"/>
                <a:ea typeface="Calibri" panose="020F0502020204030204" pitchFamily="34" charset="0"/>
                <a:cs typeface="Times New Roman" panose="02020603050405020304" pitchFamily="18" charset="0"/>
              </a:rPr>
              <a:t>. To rada pastāvošais ezeru zivju resursu izmantošanas regulējums, kas ierobežo iespējas zivju resursu izmantošanu sasaistīt ar prasmīgi izmantotu zivju rūpnieciskās zvejas elementu. </a:t>
            </a:r>
            <a:r>
              <a:rPr lang="lv-LV" sz="2400" b="1" dirty="0">
                <a:latin typeface="Calibri" panose="020F0502020204030204" pitchFamily="34" charset="0"/>
                <a:ea typeface="Calibri" panose="020F0502020204030204" pitchFamily="34" charset="0"/>
                <a:cs typeface="Times New Roman" panose="02020603050405020304" pitchFamily="18" charset="0"/>
              </a:rPr>
              <a:t>Atbildīgo institūciju uzdevums būtu vēlreiz pārskatīt šo regulējumu, ņemot vērā kompleksu pētījumu rezultātus</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lvl="0"/>
            <a:endParaRPr lang="lv-LV" sz="2400" dirty="0"/>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114085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1028701"/>
            <a:ext cx="11372851" cy="5397247"/>
          </a:xfrm>
          <a:prstGeom prst="rect">
            <a:avLst/>
          </a:prstGeom>
        </p:spPr>
        <p:txBody>
          <a:bodyPr wrap="square">
            <a:spAutoFit/>
          </a:bodyPr>
          <a:lstStyle/>
          <a:p>
            <a:r>
              <a:rPr lang="lv-LV" sz="2800" b="1" dirty="0"/>
              <a:t>Dabas vērtību saglabāšana un gudra izmantošana kā ilgtspējas </a:t>
            </a:r>
            <a:r>
              <a:rPr lang="lv-LV" sz="2800" b="1" dirty="0" smtClean="0"/>
              <a:t>faktors</a:t>
            </a:r>
          </a:p>
          <a:p>
            <a:pPr marL="228600" algn="just">
              <a:lnSpc>
                <a:spcPct val="115000"/>
              </a:lnSpc>
              <a:spcAft>
                <a:spcPts val="1000"/>
              </a:spcAft>
            </a:pPr>
            <a:r>
              <a:rPr lang="lv-LV" sz="2400" b="1" u="sng" dirty="0" smtClean="0">
                <a:latin typeface="Calibri" panose="020F0502020204030204" pitchFamily="34" charset="0"/>
                <a:ea typeface="Calibri" panose="020F0502020204030204" pitchFamily="34" charset="0"/>
                <a:cs typeface="Times New Roman" panose="02020603050405020304" pitchFamily="18" charset="0"/>
              </a:rPr>
              <a:t>Ezeru </a:t>
            </a:r>
            <a:r>
              <a:rPr lang="lv-LV" sz="2400" b="1" u="sng" dirty="0">
                <a:latin typeface="Calibri" panose="020F0502020204030204" pitchFamily="34" charset="0"/>
                <a:ea typeface="Calibri" panose="020F0502020204030204" pitchFamily="34" charset="0"/>
                <a:cs typeface="Times New Roman" panose="02020603050405020304" pitchFamily="18" charset="0"/>
              </a:rPr>
              <a:t>problemātika. Ludzas konferences atziņas</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lv-LV" sz="2400" b="1" dirty="0">
                <a:latin typeface="Calibri" panose="020F0502020204030204" pitchFamily="34" charset="0"/>
                <a:ea typeface="Calibri" panose="020F0502020204030204" pitchFamily="34" charset="0"/>
                <a:cs typeface="Calibri" panose="020F0502020204030204" pitchFamily="34" charset="0"/>
              </a:rPr>
              <a:t>Pastāv būtiskas </a:t>
            </a:r>
            <a:r>
              <a:rPr lang="lv-LV" sz="2400" b="1" dirty="0" smtClean="0">
                <a:latin typeface="Calibri" panose="020F0502020204030204" pitchFamily="34" charset="0"/>
                <a:ea typeface="Calibri" panose="020F0502020204030204" pitchFamily="34" charset="0"/>
                <a:cs typeface="Calibri" panose="020F0502020204030204" pitchFamily="34" charset="0"/>
              </a:rPr>
              <a:t>nepilnības </a:t>
            </a:r>
            <a:r>
              <a:rPr lang="lv-LV" sz="2400" b="1" dirty="0">
                <a:latin typeface="Calibri" panose="020F0502020204030204" pitchFamily="34" charset="0"/>
                <a:ea typeface="Calibri" panose="020F0502020204030204" pitchFamily="34" charset="0"/>
                <a:cs typeface="Calibri" panose="020F0502020204030204" pitchFamily="34" charset="0"/>
              </a:rPr>
              <a:t>ezeru saimnieciskajā izmantošanā</a:t>
            </a:r>
            <a:r>
              <a:rPr lang="lv-LV" sz="2400" dirty="0">
                <a:latin typeface="Calibri" panose="020F0502020204030204" pitchFamily="34" charset="0"/>
                <a:ea typeface="Calibri" panose="020F0502020204030204" pitchFamily="34" charset="0"/>
                <a:cs typeface="Calibri" panose="020F0502020204030204" pitchFamily="34" charset="0"/>
              </a:rPr>
              <a:t>, tostarp ezeru apsaimniekošanas tiesiskajā bāzē, tāpat arī šī procesa pārvaldības praksē. Tā pēdējās divās desmitgadēs ir veidojusies samērā haotiski un </a:t>
            </a:r>
            <a:r>
              <a:rPr lang="lv-LV" sz="2400" dirty="0" smtClean="0">
                <a:latin typeface="Calibri" panose="020F0502020204030204" pitchFamily="34" charset="0"/>
                <a:ea typeface="Calibri" panose="020F0502020204030204" pitchFamily="34" charset="0"/>
                <a:cs typeface="Calibri" panose="020F0502020204030204" pitchFamily="34" charset="0"/>
              </a:rPr>
              <a:t>fragmentēti</a:t>
            </a:r>
          </a:p>
          <a:p>
            <a:pPr marL="342900" lvl="0" indent="-342900" algn="just">
              <a:lnSpc>
                <a:spcPct val="107000"/>
              </a:lnSpc>
              <a:spcAft>
                <a:spcPts val="0"/>
              </a:spcAft>
              <a:buFont typeface="Wingdings" panose="05000000000000000000" pitchFamily="2" charset="2"/>
              <a:buChar char="ü"/>
            </a:pPr>
            <a:r>
              <a:rPr lang="lv-LV" sz="2400" dirty="0" smtClean="0">
                <a:latin typeface="Calibri" panose="020F0502020204030204" pitchFamily="34" charset="0"/>
                <a:ea typeface="Calibri" panose="020F0502020204030204" pitchFamily="34" charset="0"/>
                <a:cs typeface="Calibri" panose="020F0502020204030204" pitchFamily="34" charset="0"/>
              </a:rPr>
              <a:t>Iespējamie </a:t>
            </a:r>
            <a:r>
              <a:rPr lang="lv-LV" sz="2400" dirty="0">
                <a:latin typeface="Calibri" panose="020F0502020204030204" pitchFamily="34" charset="0"/>
                <a:ea typeface="Calibri" panose="020F0502020204030204" pitchFamily="34" charset="0"/>
                <a:cs typeface="Calibri" panose="020F0502020204030204" pitchFamily="34" charset="0"/>
              </a:rPr>
              <a:t>iemesli: pārāk </a:t>
            </a:r>
            <a:r>
              <a:rPr lang="lv-LV" sz="2400" b="1" dirty="0">
                <a:latin typeface="Calibri" panose="020F0502020204030204" pitchFamily="34" charset="0"/>
                <a:ea typeface="Calibri" panose="020F0502020204030204" pitchFamily="34" charset="0"/>
                <a:cs typeface="Calibri" panose="020F0502020204030204" pitchFamily="34" charset="0"/>
              </a:rPr>
              <a:t>nekritiski ir ieviests Eiropas Savienības regulējums</a:t>
            </a:r>
            <a:r>
              <a:rPr lang="lv-LV" sz="2400" dirty="0">
                <a:latin typeface="Calibri" panose="020F0502020204030204" pitchFamily="34" charset="0"/>
                <a:ea typeface="Calibri" panose="020F0502020204030204" pitchFamily="34" charset="0"/>
                <a:cs typeface="Calibri" panose="020F0502020204030204" pitchFamily="34" charset="0"/>
              </a:rPr>
              <a:t>, ir ņemtas vērā kādas </a:t>
            </a:r>
            <a:r>
              <a:rPr lang="lv-LV" sz="2400" b="1" dirty="0">
                <a:latin typeface="Calibri" panose="020F0502020204030204" pitchFamily="34" charset="0"/>
                <a:ea typeface="Calibri" panose="020F0502020204030204" pitchFamily="34" charset="0"/>
                <a:cs typeface="Calibri" panose="020F0502020204030204" pitchFamily="34" charset="0"/>
              </a:rPr>
              <a:t>lobija grupas </a:t>
            </a:r>
            <a:r>
              <a:rPr lang="lv-LV" sz="2400" dirty="0">
                <a:latin typeface="Calibri" panose="020F0502020204030204" pitchFamily="34" charset="0"/>
                <a:ea typeface="Calibri" panose="020F0502020204030204" pitchFamily="34" charset="0"/>
                <a:cs typeface="Calibri" panose="020F0502020204030204" pitchFamily="34" charset="0"/>
              </a:rPr>
              <a:t>(makšķernieku un šī atpūtas veida organizētāju) </a:t>
            </a:r>
            <a:r>
              <a:rPr lang="lv-LV" sz="2400" b="1" dirty="0">
                <a:latin typeface="Calibri" panose="020F0502020204030204" pitchFamily="34" charset="0"/>
                <a:ea typeface="Calibri" panose="020F0502020204030204" pitchFamily="34" charset="0"/>
                <a:cs typeface="Calibri" panose="020F0502020204030204" pitchFamily="34" charset="0"/>
              </a:rPr>
              <a:t>intereses</a:t>
            </a:r>
            <a:r>
              <a:rPr lang="lv-LV" sz="2400" dirty="0">
                <a:latin typeface="Calibri" panose="020F0502020204030204" pitchFamily="34" charset="0"/>
                <a:ea typeface="Calibri" panose="020F0502020204030204" pitchFamily="34" charset="0"/>
                <a:cs typeface="Calibri" panose="020F0502020204030204" pitchFamily="34" charset="0"/>
              </a:rPr>
              <a:t>, bet vienlaikus, nepelnīti ir </a:t>
            </a:r>
            <a:r>
              <a:rPr lang="lv-LV" sz="2400" b="1" dirty="0">
                <a:latin typeface="Calibri" panose="020F0502020204030204" pitchFamily="34" charset="0"/>
                <a:ea typeface="Calibri" panose="020F0502020204030204" pitchFamily="34" charset="0"/>
                <a:cs typeface="Calibri" panose="020F0502020204030204" pitchFamily="34" charset="0"/>
              </a:rPr>
              <a:t>ignorētas citas grupas </a:t>
            </a:r>
            <a:r>
              <a:rPr lang="lv-LV" sz="2400" dirty="0">
                <a:latin typeface="Calibri" panose="020F0502020204030204" pitchFamily="34" charset="0"/>
                <a:ea typeface="Calibri" panose="020F0502020204030204" pitchFamily="34" charset="0"/>
                <a:cs typeface="Calibri" panose="020F0502020204030204" pitchFamily="34" charset="0"/>
              </a:rPr>
              <a:t>– </a:t>
            </a:r>
            <a:r>
              <a:rPr lang="lv-LV" sz="2400" b="1" dirty="0">
                <a:latin typeface="Calibri" panose="020F0502020204030204" pitchFamily="34" charset="0"/>
                <a:ea typeface="Calibri" panose="020F0502020204030204" pitchFamily="34" charset="0"/>
                <a:cs typeface="Calibri" panose="020F0502020204030204" pitchFamily="34" charset="0"/>
              </a:rPr>
              <a:t>tradicionālās zvejniecības, intereses, pavisam netiek ņemti vērā ekosistēmas ilgtspējas parametri un pētījumi</a:t>
            </a:r>
            <a:r>
              <a:rPr lang="lv-LV" sz="2400" dirty="0">
                <a:latin typeface="Calibri" panose="020F0502020204030204" pitchFamily="34" charset="0"/>
                <a:ea typeface="Calibri" panose="020F0502020204030204" pitchFamily="34" charset="0"/>
                <a:cs typeface="Calibri" panose="020F0502020204030204" pitchFamily="34" charset="0"/>
              </a:rPr>
              <a:t>, kas to </a:t>
            </a:r>
            <a:r>
              <a:rPr lang="lv-LV" sz="2400" dirty="0" smtClean="0">
                <a:latin typeface="Calibri" panose="020F0502020204030204" pitchFamily="34" charset="0"/>
                <a:ea typeface="Calibri" panose="020F0502020204030204" pitchFamily="34" charset="0"/>
                <a:cs typeface="Calibri" panose="020F0502020204030204" pitchFamily="34" charset="0"/>
              </a:rPr>
              <a:t>raksturo</a:t>
            </a:r>
          </a:p>
          <a:p>
            <a:pPr marL="342900" lvl="0" indent="-342900" algn="just">
              <a:lnSpc>
                <a:spcPct val="107000"/>
              </a:lnSpc>
              <a:spcAft>
                <a:spcPts val="0"/>
              </a:spcAft>
              <a:buFont typeface="Wingdings" panose="05000000000000000000" pitchFamily="2" charset="2"/>
              <a:buChar char="ü"/>
            </a:pPr>
            <a:r>
              <a:rPr lang="lv-LV" sz="2400" dirty="0" smtClean="0">
                <a:latin typeface="Calibri" panose="020F0502020204030204" pitchFamily="34" charset="0"/>
                <a:ea typeface="Calibri" panose="020F0502020204030204" pitchFamily="34" charset="0"/>
                <a:cs typeface="Calibri" panose="020F0502020204030204" pitchFamily="34" charset="0"/>
              </a:rPr>
              <a:t>Galvenais </a:t>
            </a:r>
            <a:r>
              <a:rPr lang="lv-LV" sz="2400" dirty="0">
                <a:latin typeface="Calibri" panose="020F0502020204030204" pitchFamily="34" charset="0"/>
                <a:ea typeface="Calibri" panose="020F0502020204030204" pitchFamily="34" charset="0"/>
                <a:cs typeface="Calibri" panose="020F0502020204030204" pitchFamily="34" charset="0"/>
              </a:rPr>
              <a:t>– </a:t>
            </a:r>
            <a:r>
              <a:rPr lang="lv-LV" sz="2400" b="1" dirty="0">
                <a:latin typeface="Calibri" panose="020F0502020204030204" pitchFamily="34" charset="0"/>
                <a:ea typeface="Calibri" panose="020F0502020204030204" pitchFamily="34" charset="0"/>
                <a:cs typeface="Calibri" panose="020F0502020204030204" pitchFamily="34" charset="0"/>
              </a:rPr>
              <a:t>trūkst kompleksi plāni, kas veido pamatu līdzsvarotai to uzturēšanai un racionālam resursu ieguldījumam</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ü"/>
            </a:pPr>
            <a:endParaRPr lang="lv-LV" sz="2400" dirty="0"/>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3175775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1028701"/>
            <a:ext cx="11372851" cy="5750292"/>
          </a:xfrm>
          <a:prstGeom prst="rect">
            <a:avLst/>
          </a:prstGeom>
        </p:spPr>
        <p:txBody>
          <a:bodyPr wrap="square">
            <a:spAutoFit/>
          </a:bodyPr>
          <a:lstStyle/>
          <a:p>
            <a:r>
              <a:rPr lang="lv-LV" sz="2000" b="1" dirty="0"/>
              <a:t>Dabas vērtību saglabāšana un gudra izmantošana kā ilgtspējas </a:t>
            </a:r>
            <a:r>
              <a:rPr lang="lv-LV" sz="2000" b="1" dirty="0" smtClean="0"/>
              <a:t>faktors</a:t>
            </a:r>
          </a:p>
          <a:p>
            <a:r>
              <a:rPr lang="en-US" sz="2000" b="1" u="sng" dirty="0" err="1" smtClean="0">
                <a:latin typeface="Calibri" panose="020F0502020204030204" pitchFamily="34" charset="0"/>
                <a:ea typeface="Calibri" panose="020F0502020204030204" pitchFamily="34" charset="0"/>
                <a:cs typeface="Calibri" panose="020F0502020204030204" pitchFamily="34" charset="0"/>
              </a:rPr>
              <a:t>Biotopu</a:t>
            </a:r>
            <a:r>
              <a:rPr lang="en-US" sz="2000" b="1" u="sng" dirty="0" smtClean="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saglabāšanas</a:t>
            </a:r>
            <a:r>
              <a:rPr lang="en-US" sz="2000" b="1" u="sng" dirty="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aspektā</a:t>
            </a:r>
            <a:r>
              <a:rPr lang="en-US" sz="2000" b="1" u="sng" dirty="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minētie</a:t>
            </a:r>
            <a:r>
              <a:rPr lang="en-US" sz="2000" b="1" u="sng" dirty="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argumenti</a:t>
            </a:r>
            <a:r>
              <a:rPr lang="en-US" sz="2000" b="1" u="sng" dirty="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Ludzas</a:t>
            </a:r>
            <a:r>
              <a:rPr lang="en-US" sz="2000" b="1" u="sng" dirty="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“par” </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b="1" dirty="0" err="1" smtClean="0">
                <a:latin typeface="Calibri" panose="020F0502020204030204" pitchFamily="34" charset="0"/>
                <a:ea typeface="Calibri" panose="020F0502020204030204" pitchFamily="34" charset="0"/>
                <a:cs typeface="Calibri" panose="020F0502020204030204" pitchFamily="34" charset="0"/>
              </a:rPr>
              <a:t>Biotopi</a:t>
            </a:r>
            <a:r>
              <a:rPr lang="en-US" sz="2000" b="1" dirty="0" smtClean="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dabas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vērtība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kuru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būtu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jāsaglabā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iespējami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lielā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apjomā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visā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Latvijā</a:t>
            </a:r>
            <a:r>
              <a:rPr lang="en-US" sz="2000" dirty="0">
                <a:latin typeface="Calibri" panose="020F0502020204030204" pitchFamily="34" charset="0"/>
                <a:ea typeface="Calibri" panose="020F0502020204030204" pitchFamily="34" charset="0"/>
                <a:cs typeface="Calibri" panose="020F0502020204030204" pitchFamily="34" charset="0"/>
              </a:rPr>
              <a:t>. </a:t>
            </a:r>
            <a:r>
              <a:rPr lang="lv-LV" sz="2000" dirty="0" smtClean="0">
                <a:latin typeface="Calibri" panose="020F0502020204030204" pitchFamily="34" charset="0"/>
                <a:ea typeface="Calibri" panose="020F0502020204030204" pitchFamily="34" charset="0"/>
                <a:cs typeface="Calibri" panose="020F0502020204030204" pitchFamily="34" charset="0"/>
              </a:rPr>
              <a:t>N</a:t>
            </a:r>
            <a:r>
              <a:rPr lang="en-US" sz="2000" dirty="0" err="1" smtClean="0">
                <a:latin typeface="Calibri" panose="020F0502020204030204" pitchFamily="34" charset="0"/>
                <a:ea typeface="Calibri" panose="020F0502020204030204" pitchFamily="34" charset="0"/>
                <a:cs typeface="Calibri" panose="020F0502020204030204" pitchFamily="34" charset="0"/>
              </a:rPr>
              <a:t>epieciešama</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biotopu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uzskaite</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kartēšana</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novērtēšana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Veicot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saimniecisko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darbību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teritorijās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kurās</a:t>
            </a:r>
            <a:r>
              <a:rPr lang="en-US" sz="2000" dirty="0">
                <a:latin typeface="Calibri" panose="020F0502020204030204" pitchFamily="34" charset="0"/>
                <a:ea typeface="Calibri" panose="020F0502020204030204" pitchFamily="34" charset="0"/>
                <a:cs typeface="Calibri" panose="020F0502020204030204" pitchFamily="34" charset="0"/>
              </a:rPr>
              <a:t> </a:t>
            </a:r>
            <a:r>
              <a:rPr lang="lv-LV" sz="2000" dirty="0" smtClean="0">
                <a:latin typeface="Calibri" panose="020F0502020204030204" pitchFamily="34" charset="0"/>
                <a:ea typeface="Calibri" panose="020F0502020204030204" pitchFamily="34" charset="0"/>
                <a:cs typeface="Calibri" panose="020F0502020204030204" pitchFamily="34" charset="0"/>
              </a:rPr>
              <a:t>tie </a:t>
            </a:r>
            <a:r>
              <a:rPr lang="en-US" sz="2000" dirty="0" err="1" smtClean="0">
                <a:latin typeface="Calibri" panose="020F0502020204030204" pitchFamily="34" charset="0"/>
                <a:ea typeface="Calibri" panose="020F0502020204030204" pitchFamily="34" charset="0"/>
                <a:cs typeface="Calibri" panose="020F0502020204030204" pitchFamily="34" charset="0"/>
              </a:rPr>
              <a:t>atrodami</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primāra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vērtību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daudzveidība</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jākompensē</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ierobežojumus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saimnieciskās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darbības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veikšanai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tomēr</a:t>
            </a:r>
            <a:r>
              <a:rPr lang="en-US" sz="2000" dirty="0">
                <a:latin typeface="Calibri" panose="020F0502020204030204" pitchFamily="34" charset="0"/>
                <a:ea typeface="Calibri" panose="020F0502020204030204" pitchFamily="34" charset="0"/>
                <a:cs typeface="Calibri" panose="020F0502020204030204" pitchFamily="34" charset="0"/>
              </a:rPr>
              <a:t> tam </a:t>
            </a:r>
            <a:r>
              <a:rPr lang="en-US" sz="2000" dirty="0" err="1">
                <a:latin typeface="Calibri" panose="020F0502020204030204" pitchFamily="34" charset="0"/>
                <a:ea typeface="Calibri" panose="020F0502020204030204" pitchFamily="34" charset="0"/>
                <a:cs typeface="Calibri" panose="020F0502020204030204" pitchFamily="34" charset="0"/>
              </a:rPr>
              <a:t>pieejamo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līdzekļu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apmērā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Biotopu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izmantošana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drīzāk</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būtu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jāsasaista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ekosistēmu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pakalpojumu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funkciju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taču</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vienlaikus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patēriņa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formas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būt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arī</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komerciālas</a:t>
            </a:r>
            <a:r>
              <a:rPr lang="en-US" sz="2000" dirty="0">
                <a:latin typeface="Calibri" panose="020F0502020204030204" pitchFamily="34" charset="0"/>
                <a:ea typeface="Calibri" panose="020F0502020204030204" pitchFamily="34" charset="0"/>
                <a:cs typeface="Calibri" panose="020F0502020204030204" pitchFamily="34" charset="0"/>
              </a:rPr>
              <a:t>. </a:t>
            </a:r>
            <a:r>
              <a:rPr lang="lv-LV" sz="2000" dirty="0" smtClean="0">
                <a:latin typeface="Calibri" panose="020F0502020204030204" pitchFamily="34" charset="0"/>
                <a:ea typeface="Calibri" panose="020F0502020204030204" pitchFamily="34" charset="0"/>
                <a:cs typeface="Calibri" panose="020F0502020204030204" pitchFamily="34" charset="0"/>
              </a:rPr>
              <a:t>I</a:t>
            </a:r>
            <a:r>
              <a:rPr lang="en-US" sz="2000" dirty="0" smtClean="0">
                <a:latin typeface="Calibri" panose="020F0502020204030204" pitchFamily="34" charset="0"/>
                <a:ea typeface="Calibri" panose="020F0502020204030204" pitchFamily="34" charset="0"/>
                <a:cs typeface="Calibri" panose="020F0502020204030204" pitchFamily="34" charset="0"/>
              </a:rPr>
              <a:t>r </a:t>
            </a:r>
            <a:r>
              <a:rPr lang="en-US" sz="2000" dirty="0" err="1">
                <a:latin typeface="Calibri" panose="020F0502020204030204" pitchFamily="34" charset="0"/>
                <a:ea typeface="Calibri" panose="020F0502020204030204" pitchFamily="34" charset="0"/>
                <a:cs typeface="Calibri" panose="020F0502020204030204" pitchFamily="34" charset="0"/>
              </a:rPr>
              <a:t>jāmeklē</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formas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saimniecisko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darbību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būtu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iespējams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pieskaņot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ekosistēmu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pakalpojumu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funkcijai</a:t>
            </a:r>
            <a:r>
              <a:rPr lang="en-US" sz="2000" b="1" dirty="0">
                <a:latin typeface="Calibri" panose="020F0502020204030204" pitchFamily="34" charset="0"/>
                <a:ea typeface="Calibri" panose="020F0502020204030204" pitchFamily="34" charset="0"/>
                <a:cs typeface="Calibri" panose="020F0502020204030204" pitchFamily="34" charset="0"/>
              </a:rPr>
              <a:t> </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sz="2000" b="1" dirty="0">
                <a:latin typeface="Calibri" panose="020F0502020204030204" pitchFamily="34" charset="0"/>
                <a:ea typeface="Calibri" panose="020F0502020204030204" pitchFamily="34" charset="0"/>
                <a:cs typeface="Calibri" panose="020F0502020204030204" pitchFamily="34" charset="0"/>
              </a:rPr>
              <a:t>„</a:t>
            </a:r>
            <a:r>
              <a:rPr lang="en-US" sz="2000" b="1" dirty="0" err="1">
                <a:latin typeface="Calibri" panose="020F0502020204030204" pitchFamily="34" charset="0"/>
                <a:ea typeface="Calibri" panose="020F0502020204030204" pitchFamily="34" charset="0"/>
                <a:cs typeface="Calibri" panose="020F0502020204030204" pitchFamily="34" charset="0"/>
              </a:rPr>
              <a:t>pret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vai</a:t>
            </a:r>
            <a:r>
              <a:rPr lang="en-US" sz="2000" b="1" dirty="0">
                <a:latin typeface="Calibri" panose="020F0502020204030204" pitchFamily="34" charset="0"/>
                <a:ea typeface="Calibri" panose="020F0502020204030204" pitchFamily="34" charset="0"/>
                <a:cs typeface="Calibri" panose="020F0502020204030204" pitchFamily="34" charset="0"/>
              </a:rPr>
              <a:t> „par” </a:t>
            </a:r>
            <a:r>
              <a:rPr lang="en-US" sz="2000" b="1" dirty="0" err="1">
                <a:latin typeface="Calibri" panose="020F0502020204030204" pitchFamily="34" charset="0"/>
                <a:ea typeface="Calibri" panose="020F0502020204030204" pitchFamily="34" charset="0"/>
                <a:cs typeface="Calibri" panose="020F0502020204030204" pitchFamily="34" charset="0"/>
              </a:rPr>
              <a:t>ar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smtClean="0">
                <a:latin typeface="Calibri" panose="020F0502020204030204" pitchFamily="34" charset="0"/>
                <a:ea typeface="Calibri" panose="020F0502020204030204" pitchFamily="34" charset="0"/>
                <a:cs typeface="Calibri" panose="020F0502020204030204" pitchFamily="34" charset="0"/>
              </a:rPr>
              <a:t>nosacījumiem</a:t>
            </a:r>
            <a:r>
              <a:rPr lang="en-US" sz="2000" b="1" dirty="0" smtClean="0">
                <a:latin typeface="Calibri" panose="020F0502020204030204" pitchFamily="34" charset="0"/>
                <a:ea typeface="Calibri" panose="020F0502020204030204" pitchFamily="34" charset="0"/>
                <a:cs typeface="Calibri" panose="020F0502020204030204" pitchFamily="34" charset="0"/>
              </a:rPr>
              <a:t>)</a:t>
            </a:r>
            <a:r>
              <a:rPr lang="lv-LV" sz="2000" b="1" dirty="0">
                <a:latin typeface="Calibri" panose="020F0502020204030204" pitchFamily="34" charset="0"/>
                <a:ea typeface="Calibri" panose="020F0502020204030204" pitchFamily="34" charset="0"/>
                <a:cs typeface="Calibri" panose="020F0502020204030204" pitchFamily="34" charset="0"/>
              </a:rPr>
              <a:t>	</a:t>
            </a:r>
            <a:endParaRPr lang="lv-LV" sz="2000" b="1"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rPr>
              <a:t>Nepietiekami</a:t>
            </a:r>
            <a:r>
              <a:rPr lang="en-US" sz="2000" dirty="0" smtClean="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kompensējot</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iespējamo</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negūstamo</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labumu</a:t>
            </a:r>
            <a:r>
              <a:rPr lang="en-US" sz="2000" dirty="0">
                <a:latin typeface="Calibri" panose="020F0502020204030204" pitchFamily="34" charset="0"/>
                <a:ea typeface="Calibri" panose="020F0502020204030204" pitchFamily="34" charset="0"/>
              </a:rPr>
              <a:t> no </a:t>
            </a:r>
            <a:r>
              <a:rPr lang="en-US" sz="2000" dirty="0" err="1">
                <a:latin typeface="Calibri" panose="020F0502020204030204" pitchFamily="34" charset="0"/>
                <a:ea typeface="Calibri" panose="020F0502020204030204" pitchFamily="34" charset="0"/>
              </a:rPr>
              <a:t>ierobežojumiem</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dabas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resursu</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izmantošanā</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biotopos</a:t>
            </a:r>
            <a:r>
              <a:rPr lang="en-US" sz="2000" dirty="0">
                <a:latin typeface="Calibri" panose="020F0502020204030204" pitchFamily="34" charset="0"/>
                <a:ea typeface="Calibri" panose="020F0502020204030204" pitchFamily="34" charset="0"/>
              </a:rPr>
              <a:t> to </a:t>
            </a:r>
            <a:r>
              <a:rPr lang="en-US" sz="2000" dirty="0" err="1">
                <a:latin typeface="Calibri" panose="020F0502020204030204" pitchFamily="34" charset="0"/>
                <a:ea typeface="Calibri" panose="020F0502020204030204" pitchFamily="34" charset="0"/>
              </a:rPr>
              <a:t>tradicionāli</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apdzīvojušajiem</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cilvēkiem</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kas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ir</a:t>
            </a:r>
            <a:r>
              <a:rPr lang="en-US" sz="2000" dirty="0">
                <a:latin typeface="Calibri" panose="020F0502020204030204" pitchFamily="34" charset="0"/>
                <a:ea typeface="Calibri" panose="020F0502020204030204" pitchFamily="34" charset="0"/>
              </a:rPr>
              <a:t> to </a:t>
            </a:r>
            <a:r>
              <a:rPr lang="en-US" sz="2000" dirty="0" err="1">
                <a:latin typeface="Calibri" panose="020F0502020204030204" pitchFamily="34" charset="0"/>
                <a:ea typeface="Calibri" panose="020F0502020204030204" pitchFamily="34" charset="0"/>
              </a:rPr>
              <a:t>teritoriju</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likumīgie</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īpašnieki</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tiek</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radīti</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priekšnoteikumi</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lai</a:t>
            </a:r>
            <a:r>
              <a:rPr lang="en-US" sz="2000" dirty="0">
                <a:latin typeface="Calibri" panose="020F0502020204030204" pitchFamily="34" charset="0"/>
                <a:ea typeface="Calibri" panose="020F0502020204030204" pitchFamily="34" charset="0"/>
              </a:rPr>
              <a:t> no </a:t>
            </a:r>
            <a:r>
              <a:rPr lang="en-US" sz="2000" dirty="0" err="1">
                <a:latin typeface="Calibri" panose="020F0502020204030204" pitchFamily="34" charset="0"/>
                <a:ea typeface="Calibri" panose="020F0502020204030204" pitchFamily="34" charset="0"/>
              </a:rPr>
              <a:t>šīs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ekosistēmas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izspiestu</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cilvēku</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Atkarībā</a:t>
            </a:r>
            <a:r>
              <a:rPr lang="en-US" sz="2000" dirty="0">
                <a:latin typeface="Calibri" panose="020F0502020204030204" pitchFamily="34" charset="0"/>
                <a:ea typeface="Calibri" panose="020F0502020204030204" pitchFamily="34" charset="0"/>
              </a:rPr>
              <a:t> no </a:t>
            </a:r>
            <a:r>
              <a:rPr lang="en-US" sz="2000" dirty="0" err="1">
                <a:latin typeface="Calibri" panose="020F0502020204030204" pitchFamily="34" charset="0"/>
                <a:ea typeface="Calibri" panose="020F0502020204030204" pitchFamily="34" charset="0"/>
              </a:rPr>
              <a:t>biotopu</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izplatības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ierobežojumu</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mērogiem</a:t>
            </a:r>
            <a:r>
              <a:rPr lang="en-US" sz="2000" dirty="0">
                <a:latin typeface="Calibri" panose="020F0502020204030204" pitchFamily="34" charset="0"/>
                <a:ea typeface="Calibri" panose="020F0502020204030204" pitchFamily="34" charset="0"/>
              </a:rPr>
              <a:t> un </a:t>
            </a:r>
            <a:r>
              <a:rPr lang="en-US" sz="2000" dirty="0" err="1">
                <a:latin typeface="Calibri" panose="020F0502020204030204" pitchFamily="34" charset="0"/>
                <a:ea typeface="Calibri" panose="020F0502020204030204" pitchFamily="34" charset="0"/>
              </a:rPr>
              <a:t>kompensācijas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nepietiekamības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rodas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depopulācijas</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riski</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visam</a:t>
            </a:r>
            <a:r>
              <a:rPr lang="en-US" sz="2000" dirty="0">
                <a:latin typeface="Calibri" panose="020F0502020204030204" pitchFamily="34" charset="0"/>
                <a:ea typeface="Calibri" panose="020F0502020204030204" pitchFamily="34" charset="0"/>
              </a:rPr>
              <a:t> </a:t>
            </a:r>
            <a:r>
              <a:rPr lang="en-US" sz="2000" dirty="0" err="1">
                <a:latin typeface="Calibri" panose="020F0502020204030204" pitchFamily="34" charset="0"/>
                <a:ea typeface="Calibri" panose="020F0502020204030204" pitchFamily="34" charset="0"/>
              </a:rPr>
              <a:t>reģionam</a:t>
            </a:r>
            <a:r>
              <a:rPr lang="en-US" sz="2000"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Izrietošais</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risinājums</a:t>
            </a:r>
            <a:r>
              <a:rPr lang="en-US" sz="2000" b="1" dirty="0">
                <a:latin typeface="Calibri" panose="020F0502020204030204" pitchFamily="34" charset="0"/>
                <a:ea typeface="Calibri" panose="020F0502020204030204" pitchFamily="34" charset="0"/>
              </a:rPr>
              <a:t> – „</a:t>
            </a:r>
            <a:r>
              <a:rPr lang="en-US" sz="2000" b="1" dirty="0" err="1">
                <a:latin typeface="Calibri" panose="020F0502020204030204" pitchFamily="34" charset="0"/>
                <a:ea typeface="Calibri" panose="020F0502020204030204" pitchFamily="34" charset="0"/>
              </a:rPr>
              <a:t>ierobežot</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var</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tikai</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atkarībā</a:t>
            </a:r>
            <a:r>
              <a:rPr lang="en-US" sz="2000" b="1" dirty="0">
                <a:latin typeface="Calibri" panose="020F0502020204030204" pitchFamily="34" charset="0"/>
                <a:ea typeface="Calibri" panose="020F0502020204030204" pitchFamily="34" charset="0"/>
              </a:rPr>
              <a:t> no </a:t>
            </a:r>
            <a:r>
              <a:rPr lang="en-US" sz="2000" b="1" dirty="0" err="1">
                <a:latin typeface="Calibri" panose="020F0502020204030204" pitchFamily="34" charset="0"/>
                <a:ea typeface="Calibri" panose="020F0502020204030204" pitchFamily="34" charset="0"/>
              </a:rPr>
              <a:t>iespējas</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kompensēt</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Ideālā</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gadījumā</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ieinteresētībai</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būtu</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jābūt</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tādai</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lai</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cilvēki</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drīzāk</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meklētu</a:t>
            </a:r>
            <a:r>
              <a:rPr lang="en-US" sz="2000" b="1" dirty="0">
                <a:latin typeface="Calibri" panose="020F0502020204030204" pitchFamily="34" charset="0"/>
                <a:ea typeface="Calibri" panose="020F0502020204030204" pitchFamily="34" charset="0"/>
              </a:rPr>
              <a:t> un </a:t>
            </a:r>
            <a:r>
              <a:rPr lang="en-US" sz="2000" b="1" dirty="0" err="1">
                <a:latin typeface="Calibri" panose="020F0502020204030204" pitchFamily="34" charset="0"/>
                <a:ea typeface="Calibri" panose="020F0502020204030204" pitchFamily="34" charset="0"/>
              </a:rPr>
              <a:t>uzrādītu</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nevis</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slēptu</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dabas</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vērtības</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tiem</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piederošajās</a:t>
            </a:r>
            <a:r>
              <a:rPr lang="en-US" sz="2000" b="1" dirty="0">
                <a:latin typeface="Calibri" panose="020F0502020204030204" pitchFamily="34" charset="0"/>
                <a:ea typeface="Calibri" panose="020F0502020204030204" pitchFamily="34" charset="0"/>
              </a:rPr>
              <a:t> </a:t>
            </a:r>
            <a:r>
              <a:rPr lang="en-US" sz="2000" b="1" dirty="0" err="1">
                <a:latin typeface="Calibri" panose="020F0502020204030204" pitchFamily="34" charset="0"/>
                <a:ea typeface="Calibri" panose="020F0502020204030204" pitchFamily="34" charset="0"/>
              </a:rPr>
              <a:t>teritorijās</a:t>
            </a:r>
            <a:r>
              <a:rPr lang="en-US" sz="2000" dirty="0">
                <a:latin typeface="Calibri" panose="020F0502020204030204" pitchFamily="34" charset="0"/>
                <a:ea typeface="Calibri" panose="020F0502020204030204" pitchFamily="34" charset="0"/>
              </a:rPr>
              <a:t> </a:t>
            </a:r>
            <a:endParaRPr lang="lv-LV" sz="2000" dirty="0"/>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271255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1028701"/>
            <a:ext cx="11372851" cy="5492786"/>
          </a:xfrm>
          <a:prstGeom prst="rect">
            <a:avLst/>
          </a:prstGeom>
        </p:spPr>
        <p:txBody>
          <a:bodyPr wrap="square">
            <a:spAutoFit/>
          </a:bodyPr>
          <a:lstStyle/>
          <a:p>
            <a:r>
              <a:rPr lang="lv-LV" sz="2000" b="1" dirty="0"/>
              <a:t>Dabas vērtību saglabāšana un gudra izmantošana kā ilgtspējas </a:t>
            </a:r>
            <a:r>
              <a:rPr lang="lv-LV" sz="2000" b="1" dirty="0" smtClean="0"/>
              <a:t>faktors</a:t>
            </a:r>
          </a:p>
          <a:p>
            <a:pPr algn="just">
              <a:lnSpc>
                <a:spcPct val="115000"/>
              </a:lnSpc>
              <a:spcAft>
                <a:spcPts val="1000"/>
              </a:spcAft>
            </a:pPr>
            <a:r>
              <a:rPr lang="en-US" sz="2000" b="1" u="sng" dirty="0" err="1">
                <a:latin typeface="Calibri" panose="020F0502020204030204" pitchFamily="34" charset="0"/>
                <a:ea typeface="Calibri" panose="020F0502020204030204" pitchFamily="34" charset="0"/>
                <a:cs typeface="Times New Roman" panose="02020603050405020304" pitchFamily="18" charset="0"/>
              </a:rPr>
              <a:t>Līvānu</a:t>
            </a:r>
            <a:r>
              <a:rPr lang="en-US" sz="2000" b="1" u="sng"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err="1">
                <a:latin typeface="Calibri" panose="020F0502020204030204" pitchFamily="34" charset="0"/>
                <a:ea typeface="Calibri" panose="020F0502020204030204" pitchFamily="34" charset="0"/>
                <a:cs typeface="Times New Roman" panose="02020603050405020304" pitchFamily="18"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b="1" dirty="0" err="1">
                <a:latin typeface="Calibri" panose="020F0502020204030204" pitchFamily="34" charset="0"/>
                <a:ea typeface="Calibri" panose="020F0502020204030204" pitchFamily="34" charset="0"/>
                <a:cs typeface="Times New Roman" panose="02020603050405020304" pitchFamily="18" charset="0"/>
              </a:rPr>
              <a:t>Pilsētvides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attīstību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būtu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nepieciešams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vērtēt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arī</a:t>
            </a:r>
            <a:r>
              <a:rPr lang="en-US" sz="2000" b="1" dirty="0">
                <a:latin typeface="Calibri" panose="020F0502020204030204" pitchFamily="34" charset="0"/>
                <a:ea typeface="Calibri" panose="020F0502020204030204" pitchFamily="34" charset="0"/>
                <a:cs typeface="Times New Roman" panose="02020603050405020304" pitchFamily="18" charset="0"/>
              </a:rPr>
              <a:t> no </a:t>
            </a:r>
            <a:r>
              <a:rPr lang="en-US" sz="2000" b="1" dirty="0" err="1">
                <a:latin typeface="Calibri" panose="020F0502020204030204" pitchFamily="34" charset="0"/>
                <a:ea typeface="Calibri" panose="020F0502020204030204" pitchFamily="34" charset="0"/>
                <a:cs typeface="Times New Roman" panose="02020603050405020304" pitchFamily="18" charset="0"/>
              </a:rPr>
              <a:t>dabas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perspektīvas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meklējot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kompromisus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dabas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vērtību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saglabāšanai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plānošanā</a:t>
            </a:r>
            <a:r>
              <a:rPr lang="en-US" sz="2000" dirty="0">
                <a:latin typeface="Calibri" panose="020F0502020204030204" pitchFamily="34" charset="0"/>
                <a:ea typeface="Calibri" panose="020F0502020204030204" pitchFamily="34" charset="0"/>
                <a:cs typeface="Times New Roman" panose="02020603050405020304" pitchFamily="18" charset="0"/>
              </a:rPr>
              <a:t> un </a:t>
            </a:r>
            <a:r>
              <a:rPr lang="en-US" sz="2000" dirty="0" err="1">
                <a:latin typeface="Calibri" panose="020F0502020204030204" pitchFamily="34" charset="0"/>
                <a:ea typeface="Calibri" panose="020F0502020204030204" pitchFamily="34" charset="0"/>
                <a:cs typeface="Times New Roman" panose="02020603050405020304" pitchFamily="18" charset="0"/>
              </a:rPr>
              <a:t>lēmumu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pieņemšanā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veidojot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atbildīgas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rīcības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kultūru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un </a:t>
            </a:r>
            <a:r>
              <a:rPr lang="en-US" sz="2000" b="1" dirty="0" err="1">
                <a:latin typeface="Calibri" panose="020F0502020204030204" pitchFamily="34" charset="0"/>
                <a:ea typeface="Calibri" panose="020F0502020204030204" pitchFamily="34" charset="0"/>
                <a:cs typeface="Times New Roman" panose="02020603050405020304" pitchFamily="18" charset="0"/>
              </a:rPr>
              <a:t>piesaistot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attiecīgās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jomas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ekspertus</a:t>
            </a:r>
            <a:endParaRPr lang="lv-LV" sz="20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Dabas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vērtību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saglabāšanai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piešķirama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lielāka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ievērība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īpaši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ņemot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vērā</a:t>
            </a:r>
            <a:r>
              <a:rPr lang="en-US" sz="2000" dirty="0">
                <a:latin typeface="Calibri" panose="020F0502020204030204" pitchFamily="34" charset="0"/>
                <a:ea typeface="Calibri" panose="020F0502020204030204" pitchFamily="34" charset="0"/>
                <a:cs typeface="Times New Roman" panose="02020603050405020304" pitchFamily="18" charset="0"/>
              </a:rPr>
              <a:t> to, </a:t>
            </a:r>
            <a:r>
              <a:rPr lang="en-US" sz="2000" dirty="0" err="1">
                <a:latin typeface="Calibri" panose="020F0502020204030204" pitchFamily="34" charset="0"/>
                <a:ea typeface="Calibri" panose="020F0502020204030204" pitchFamily="34" charset="0"/>
                <a:cs typeface="Times New Roman" panose="02020603050405020304" pitchFamily="18" charset="0"/>
              </a:rPr>
              <a:t>ka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dabas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vērtības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prasmīgi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zīmolojot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pārvēršamas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ekonomiskā</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vērtībā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savukārt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vairo</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kādas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vietas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vērtību</a:t>
            </a:r>
            <a:r>
              <a:rPr lang="lv-LV" sz="2000" dirty="0" smtClean="0">
                <a:latin typeface="Calibri" panose="020F0502020204030204" pitchFamily="34" charset="0"/>
                <a:ea typeface="Calibri" panose="020F0502020204030204" pitchFamily="34" charset="0"/>
                <a:cs typeface="Times New Roman" panose="02020603050405020304" pitchFamily="18" charset="0"/>
              </a:rPr>
              <a:t>. Ir jāmeklē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kompromisu</a:t>
            </a:r>
            <a:r>
              <a:rPr lang="lv-LV" sz="2000" b="1" dirty="0" smtClean="0">
                <a:latin typeface="Calibri" panose="020F0502020204030204" pitchFamily="34" charset="0"/>
                <a:ea typeface="Calibri" panose="020F0502020204030204" pitchFamily="34" charset="0"/>
                <a:cs typeface="Times New Roman" panose="02020603050405020304" pitchFamily="18" charset="0"/>
              </a:rPr>
              <a:t>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starp</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ekonomiski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izdevīgiem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risinājumiem</a:t>
            </a:r>
            <a:r>
              <a:rPr lang="en-US" sz="2000" b="1" dirty="0">
                <a:latin typeface="Calibri" panose="020F0502020204030204" pitchFamily="34" charset="0"/>
                <a:ea typeface="Calibri" panose="020F0502020204030204" pitchFamily="34" charset="0"/>
                <a:cs typeface="Times New Roman" panose="02020603050405020304" pitchFamily="18" charset="0"/>
              </a:rPr>
              <a:t> un </a:t>
            </a:r>
            <a:r>
              <a:rPr lang="en-US" sz="2000" b="1" dirty="0" err="1">
                <a:latin typeface="Calibri" panose="020F0502020204030204" pitchFamily="34" charset="0"/>
                <a:ea typeface="Calibri" panose="020F0502020204030204" pitchFamily="34" charset="0"/>
                <a:cs typeface="Times New Roman" panose="02020603050405020304" pitchFamily="18" charset="0"/>
              </a:rPr>
              <a:t>dabas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vērtību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saglabāšanu</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lv-LV" sz="2000" dirty="0">
                <a:latin typeface="Calibri" panose="020F0502020204030204" pitchFamily="34" charset="0"/>
                <a:ea typeface="Calibri" panose="020F0502020204030204" pitchFamily="34" charset="0"/>
                <a:cs typeface="Times New Roman" panose="02020603050405020304" pitchFamily="18" charset="0"/>
              </a:rPr>
              <a:t>S</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varīgs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aspekts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cilvēku</a:t>
            </a:r>
            <a:r>
              <a:rPr lang="en-US" sz="2000" dirty="0">
                <a:latin typeface="Calibri" panose="020F0502020204030204" pitchFamily="34" charset="0"/>
                <a:ea typeface="Calibri" panose="020F0502020204030204" pitchFamily="34" charset="0"/>
                <a:cs typeface="Times New Roman" panose="02020603050405020304" pitchFamily="18" charset="0"/>
              </a:rPr>
              <a:t> un </a:t>
            </a:r>
            <a:r>
              <a:rPr lang="en-US" sz="2000" dirty="0" err="1">
                <a:latin typeface="Calibri" panose="020F0502020204030204" pitchFamily="34" charset="0"/>
                <a:ea typeface="Calibri" panose="020F0502020204030204" pitchFamily="34" charset="0"/>
                <a:cs typeface="Times New Roman" panose="02020603050405020304" pitchFamily="18" charset="0"/>
              </a:rPr>
              <a:t>dabas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tranzīta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attiecībās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spēja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zināšanas</a:t>
            </a:r>
            <a:r>
              <a:rPr lang="en-US" sz="2000" b="1" dirty="0">
                <a:latin typeface="Calibri" panose="020F0502020204030204" pitchFamily="34" charset="0"/>
                <a:ea typeface="Calibri" panose="020F0502020204030204" pitchFamily="34" charset="0"/>
                <a:cs typeface="Times New Roman" panose="02020603050405020304" pitchFamily="18" charset="0"/>
              </a:rPr>
              <a:t> un </a:t>
            </a:r>
            <a:r>
              <a:rPr lang="en-US" sz="2000" b="1" dirty="0" err="1">
                <a:latin typeface="Calibri" panose="020F0502020204030204" pitchFamily="34" charset="0"/>
                <a:ea typeface="Calibri" panose="020F0502020204030204" pitchFamily="34" charset="0"/>
                <a:cs typeface="Times New Roman" panose="02020603050405020304" pitchFamily="18" charset="0"/>
              </a:rPr>
              <a:t>vēlme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ievērot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sugu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migrāciju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koridoru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saglabāšanas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nepieciešamību</a:t>
            </a:r>
            <a:r>
              <a:rPr lang="lv-LV" sz="2000" b="1" dirty="0" smtClean="0">
                <a:latin typeface="Calibri" panose="020F0502020204030204" pitchFamily="34" charset="0"/>
                <a:ea typeface="Calibri" panose="020F0502020204030204" pitchFamily="34" charset="0"/>
                <a:cs typeface="Times New Roman" panose="02020603050405020304" pitchFamily="18" charset="0"/>
              </a:rPr>
              <a:t>  </a:t>
            </a:r>
            <a:r>
              <a:rPr lang="lv-LV"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veidojot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ceļus</a:t>
            </a:r>
            <a:r>
              <a:rPr lang="lv-LV" sz="2000" dirty="0">
                <a:latin typeface="Calibri" panose="020F0502020204030204" pitchFamily="34" charset="0"/>
                <a:ea typeface="Calibri" panose="020F0502020204030204" pitchFamily="34" charset="0"/>
                <a:cs typeface="Times New Roman" panose="02020603050405020304" pitchFamily="18" charset="0"/>
              </a:rPr>
              <a: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izbūvējot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hidrotehniskās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būves</a:t>
            </a:r>
            <a:r>
              <a:rPr lang="lv-LV" sz="2000" dirty="0" smtClean="0">
                <a:latin typeface="Calibri" panose="020F0502020204030204" pitchFamily="34" charset="0"/>
                <a:ea typeface="Calibri" panose="020F0502020204030204" pitchFamily="34" charset="0"/>
                <a:cs typeface="Times New Roman" panose="02020603050405020304" pitchFamily="18" charset="0"/>
              </a:rPr>
              <a: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lv-LV" sz="2000" dirty="0">
                <a:latin typeface="Calibri" panose="020F0502020204030204" pitchFamily="34" charset="0"/>
                <a:ea typeface="Calibri" panose="020F0502020204030204" pitchFamily="34" charset="0"/>
                <a:cs typeface="Times New Roman" panose="02020603050405020304" pitchFamily="18" charset="0"/>
              </a:rPr>
              <a:t>N</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ozīmīga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atziņa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cilvēka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darbības</a:t>
            </a:r>
            <a:r>
              <a:rPr lang="en-US" sz="2000" dirty="0">
                <a:latin typeface="Calibri" panose="020F0502020204030204" pitchFamily="34" charset="0"/>
                <a:ea typeface="Calibri" panose="020F0502020204030204" pitchFamily="34" charset="0"/>
                <a:cs typeface="Times New Roman" panose="02020603050405020304" pitchFamily="18" charset="0"/>
              </a:rPr>
              <a:t> un </a:t>
            </a:r>
            <a:r>
              <a:rPr lang="en-US" sz="2000" dirty="0" err="1">
                <a:latin typeface="Calibri" panose="020F0502020204030204" pitchFamily="34" charset="0"/>
                <a:ea typeface="Calibri" panose="020F0502020204030204" pitchFamily="34" charset="0"/>
                <a:cs typeface="Times New Roman" panose="02020603050405020304" pitchFamily="18" charset="0"/>
              </a:rPr>
              <a:t>dabas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attiecībās</a:t>
            </a:r>
            <a:r>
              <a:rPr lang="lv-LV" sz="2000" dirty="0" smtClean="0">
                <a:latin typeface="Calibri" panose="020F0502020204030204" pitchFamily="34" charset="0"/>
                <a:ea typeface="Calibri" panose="020F0502020204030204" pitchFamily="34" charset="0"/>
                <a:cs typeface="Times New Roman" panose="02020603050405020304" pitchFamily="18" charset="0"/>
              </a:rPr>
              <a:t> – i</a:t>
            </a:r>
            <a:r>
              <a:rPr lang="en-US" sz="2000" dirty="0" smtClean="0">
                <a:latin typeface="Calibri" panose="020F0502020204030204" pitchFamily="34" charset="0"/>
                <a:ea typeface="Calibri" panose="020F0502020204030204" pitchFamily="34" charset="0"/>
                <a:cs typeface="Times New Roman" panose="02020603050405020304" pitchFamily="18" charset="0"/>
              </a:rPr>
              <a:t>r </a:t>
            </a:r>
            <a:r>
              <a:rPr lang="lv-LV" sz="2000" dirty="0" smtClean="0">
                <a:latin typeface="Calibri" panose="020F0502020204030204" pitchFamily="34" charset="0"/>
                <a:ea typeface="Calibri" panose="020F0502020204030204" pitchFamily="34" charset="0"/>
                <a:cs typeface="Times New Roman" panose="02020603050405020304" pitchFamily="18" charset="0"/>
              </a:rPr>
              <a:t>jā</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ņem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vērā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ekosistēmu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īpašības</a:t>
            </a:r>
            <a:r>
              <a:rPr lang="lv-LV" sz="2000" dirty="0" smtClean="0">
                <a:latin typeface="Calibri" panose="020F0502020204030204" pitchFamily="34" charset="0"/>
                <a:ea typeface="Calibri" panose="020F0502020204030204" pitchFamily="34" charset="0"/>
                <a:cs typeface="Times New Roman" panose="02020603050405020304" pitchFamily="18" charset="0"/>
              </a:rPr>
              <a:t>. </a:t>
            </a:r>
            <a:r>
              <a:rPr lang="lv-LV" sz="2000" b="1" dirty="0" smtClean="0">
                <a:latin typeface="Calibri" panose="020F0502020204030204" pitchFamily="34" charset="0"/>
                <a:ea typeface="Calibri" panose="020F0502020204030204" pitchFamily="34" charset="0"/>
                <a:cs typeface="Times New Roman" panose="02020603050405020304" pitchFamily="18" charset="0"/>
              </a:rPr>
              <a:t>N</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evar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cerēt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dabas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vērtības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saglabāsies</a:t>
            </a:r>
            <a:r>
              <a:rPr lang="lv-LV" sz="2000" b="1" dirty="0" smtClean="0">
                <a:latin typeface="Calibri" panose="020F0502020204030204" pitchFamily="34" charset="0"/>
                <a:ea typeface="Calibri" panose="020F0502020204030204" pitchFamily="34" charset="0"/>
                <a:cs typeface="Times New Roman" panose="02020603050405020304" pitchFamily="18" charset="0"/>
              </a:rPr>
              <a:t>,</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atvēlot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tām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kādas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norobežotas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teritorijas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jeb</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anklāvus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jāļauj</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dzīvot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dabai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veselumam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izvairoties</a:t>
            </a:r>
            <a:r>
              <a:rPr lang="en-US" sz="2000" dirty="0">
                <a:latin typeface="Calibri" panose="020F0502020204030204" pitchFamily="34" charset="0"/>
                <a:ea typeface="Calibri" panose="020F0502020204030204" pitchFamily="34" charset="0"/>
                <a:cs typeface="Times New Roman" panose="02020603050405020304" pitchFamily="18" charset="0"/>
              </a:rPr>
              <a:t> no </a:t>
            </a:r>
            <a:r>
              <a:rPr lang="en-US" sz="2000" dirty="0" err="1">
                <a:latin typeface="Calibri" panose="020F0502020204030204" pitchFamily="34" charset="0"/>
                <a:ea typeface="Calibri" panose="020F0502020204030204" pitchFamily="34" charset="0"/>
                <a:cs typeface="Times New Roman" panose="02020603050405020304" pitchFamily="18" charset="0"/>
              </a:rPr>
              <a:t>fragmentācijas</a:t>
            </a:r>
            <a:r>
              <a:rPr lang="en-US" sz="2000" dirty="0">
                <a:latin typeface="Calibri" panose="020F0502020204030204" pitchFamily="34" charset="0"/>
                <a:ea typeface="Calibri" panose="020F0502020204030204" pitchFamily="34" charset="0"/>
                <a:cs typeface="Times New Roman" panose="02020603050405020304" pitchFamily="18" charset="0"/>
              </a:rPr>
              <a:t> un </a:t>
            </a:r>
            <a:r>
              <a:rPr lang="en-US" sz="2000" dirty="0" err="1">
                <a:latin typeface="Calibri" panose="020F0502020204030204" pitchFamily="34" charset="0"/>
                <a:ea typeface="Calibri" panose="020F0502020204030204" pitchFamily="34" charset="0"/>
                <a:cs typeface="Times New Roman" panose="02020603050405020304" pitchFamily="18" charset="0"/>
              </a:rPr>
              <a:t>veidojot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dirty="0" err="1">
                <a:latin typeface="Calibri" panose="020F0502020204030204" pitchFamily="34" charset="0"/>
                <a:ea typeface="Calibri" panose="020F0502020204030204" pitchFamily="34" charset="0"/>
                <a:cs typeface="Times New Roman" panose="02020603050405020304" pitchFamily="18" charset="0"/>
              </a:rPr>
              <a:t>zaļos</a:t>
            </a:r>
            <a:r>
              <a:rPr lang="en-US" sz="2000" i="1" dirty="0">
                <a:latin typeface="Calibri" panose="020F0502020204030204" pitchFamily="34" charset="0"/>
                <a:ea typeface="Calibri" panose="020F0502020204030204" pitchFamily="34" charset="0"/>
                <a:cs typeface="Times New Roman" panose="02020603050405020304" pitchFamily="18" charset="0"/>
              </a:rPr>
              <a:t> </a:t>
            </a:r>
            <a:r>
              <a:rPr lang="en-US" sz="2000" i="1" dirty="0" err="1" smtClean="0">
                <a:latin typeface="Calibri" panose="020F0502020204030204" pitchFamily="34" charset="0"/>
                <a:ea typeface="Calibri" panose="020F0502020204030204" pitchFamily="34" charset="0"/>
                <a:cs typeface="Times New Roman" panose="02020603050405020304" pitchFamily="18" charset="0"/>
              </a:rPr>
              <a:t>koridorus</a:t>
            </a:r>
            <a:endParaRPr lang="lv-LV" sz="2000" i="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b="1" dirty="0" err="1" smtClean="0">
                <a:latin typeface="Calibri" panose="020F0502020204030204" pitchFamily="34" charset="0"/>
                <a:ea typeface="Calibri" panose="020F0502020204030204" pitchFamily="34" charset="0"/>
                <a:cs typeface="Times New Roman" panose="02020603050405020304" pitchFamily="18" charset="0"/>
              </a:rPr>
              <a:t>Šobrīd</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visiem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transporta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veidiem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nav</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vienlīdz</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stingras</a:t>
            </a:r>
            <a:r>
              <a:rPr lang="en-US" sz="2000" b="1" dirty="0">
                <a:latin typeface="Calibri" panose="020F0502020204030204" pitchFamily="34" charset="0"/>
                <a:ea typeface="Calibri" panose="020F0502020204030204" pitchFamily="34" charset="0"/>
                <a:cs typeface="Times New Roman" panose="02020603050405020304" pitchFamily="18" charset="0"/>
              </a:rPr>
              <a:t> un </a:t>
            </a:r>
            <a:r>
              <a:rPr lang="en-US" sz="2000" b="1" dirty="0" err="1">
                <a:latin typeface="Calibri" panose="020F0502020204030204" pitchFamily="34" charset="0"/>
                <a:ea typeface="Calibri" panose="020F0502020204030204" pitchFamily="34" charset="0"/>
                <a:cs typeface="Times New Roman" panose="02020603050405020304" pitchFamily="18" charset="0"/>
              </a:rPr>
              <a:t>nepārprotamas</a:t>
            </a:r>
            <a:r>
              <a:rPr lang="en-US" sz="2000" b="1" dirty="0">
                <a:latin typeface="Calibri" panose="020F0502020204030204" pitchFamily="34" charset="0"/>
                <a:ea typeface="Calibri" panose="020F0502020204030204" pitchFamily="34" charset="0"/>
                <a:cs typeface="Times New Roman" panose="02020603050405020304" pitchFamily="18" charset="0"/>
              </a:rPr>
              <a:t> vides </a:t>
            </a:r>
            <a:r>
              <a:rPr lang="en-US" sz="2000" b="1" dirty="0" err="1">
                <a:latin typeface="Calibri" panose="020F0502020204030204" pitchFamily="34" charset="0"/>
                <a:ea typeface="Calibri" panose="020F0502020204030204" pitchFamily="34" charset="0"/>
                <a:cs typeface="Times New Roman" panose="02020603050405020304" pitchFamily="18" charset="0"/>
              </a:rPr>
              <a:t>kvalitātes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prasības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rada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gan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riskus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gan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neērtības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smakas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trokšņus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Ja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autotransporta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tehniskās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prasības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samērā</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stingri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reglamentētas</a:t>
            </a:r>
            <a:r>
              <a:rPr lang="en-US" sz="2000" b="1" dirty="0">
                <a:latin typeface="Calibri" panose="020F0502020204030204" pitchFamily="34" charset="0"/>
                <a:ea typeface="Calibri" panose="020F0502020204030204" pitchFamily="34" charset="0"/>
                <a:cs typeface="Times New Roman" panose="02020603050405020304" pitchFamily="18" charset="0"/>
              </a:rPr>
              <a:t> un </a:t>
            </a:r>
            <a:r>
              <a:rPr lang="en-US" sz="2000" b="1" dirty="0" err="1">
                <a:latin typeface="Calibri" panose="020F0502020204030204" pitchFamily="34" charset="0"/>
                <a:ea typeface="Calibri" panose="020F0502020204030204" pitchFamily="34" charset="0"/>
                <a:cs typeface="Times New Roman" panose="02020603050405020304" pitchFamily="18" charset="0"/>
              </a:rPr>
              <a:t>kontrolējamas</a:t>
            </a:r>
            <a:r>
              <a:rPr lang="en-US" sz="2000" b="1" dirty="0">
                <a:latin typeface="Calibri" panose="020F0502020204030204" pitchFamily="34" charset="0"/>
                <a:ea typeface="Calibri" panose="020F0502020204030204" pitchFamily="34" charset="0"/>
                <a:cs typeface="Times New Roman" panose="02020603050405020304" pitchFamily="18" charset="0"/>
              </a:rPr>
              <a:t>, tad </a:t>
            </a:r>
            <a:r>
              <a:rPr lang="en-US" sz="2000" b="1" dirty="0" err="1">
                <a:latin typeface="Calibri" panose="020F0502020204030204" pitchFamily="34" charset="0"/>
                <a:ea typeface="Calibri" panose="020F0502020204030204" pitchFamily="34" charset="0"/>
                <a:cs typeface="Times New Roman" panose="02020603050405020304" pitchFamily="18" charset="0"/>
              </a:rPr>
              <a:t>dzelzceļu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pārvadājumu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jomā</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tās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nav</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tik</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strikti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noteiktas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375648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920980"/>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2000" b="1" u="sng" dirty="0">
                <a:latin typeface="Calibri" panose="020F0502020204030204" pitchFamily="34" charset="0"/>
                <a:ea typeface="Calibri" panose="020F0502020204030204" pitchFamily="34" charset="0"/>
                <a:cs typeface="Times New Roman" panose="02020603050405020304" pitchFamily="18" charset="0"/>
              </a:rPr>
              <a:t>Rēzeknes foruma atziņas</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ü"/>
            </a:pPr>
            <a:r>
              <a:rPr lang="lv-LV" sz="2000" dirty="0">
                <a:latin typeface="Calibri" panose="020F0502020204030204" pitchFamily="34" charset="0"/>
                <a:ea typeface="Calibri" panose="020F0502020204030204" pitchFamily="34" charset="0"/>
                <a:cs typeface="Times New Roman" panose="02020603050405020304" pitchFamily="18" charset="0"/>
              </a:rPr>
              <a:t>Cilvēku piesaiste reģionam nav sašaurināma uz atsevišķiem faktoriem, piemēram, iespēju atrast darbu vai algas apjomu. Latgalē ir neskaitāmi paraugi, kas ilustrē to, ka </a:t>
            </a:r>
            <a:r>
              <a:rPr lang="lv-LV" sz="2000" b="1" dirty="0">
                <a:latin typeface="Calibri" panose="020F0502020204030204" pitchFamily="34" charset="0"/>
                <a:ea typeface="Calibri" panose="020F0502020204030204" pitchFamily="34" charset="0"/>
                <a:cs typeface="Times New Roman" panose="02020603050405020304" pitchFamily="18" charset="0"/>
              </a:rPr>
              <a:t>izšķiroša ir bijusi augstskolas esamība reģionā, ģimenes saites, veselīga vide, ainava, kultūra, tradīcijas un arī citi faktori </a:t>
            </a:r>
            <a:r>
              <a:rPr lang="lv-LV" sz="2000" dirty="0">
                <a:latin typeface="Calibri" panose="020F0502020204030204" pitchFamily="34" charset="0"/>
                <a:ea typeface="Calibri" panose="020F0502020204030204" pitchFamily="34" charset="0"/>
                <a:cs typeface="Times New Roman" panose="02020603050405020304" pitchFamily="18" charset="0"/>
              </a:rPr>
              <a:t>vai to </a:t>
            </a:r>
            <a:r>
              <a:rPr lang="lv-LV" sz="2000" dirty="0" smtClean="0">
                <a:latin typeface="Calibri" panose="020F0502020204030204" pitchFamily="34" charset="0"/>
                <a:ea typeface="Calibri" panose="020F0502020204030204" pitchFamily="34" charset="0"/>
                <a:cs typeface="Times New Roman" panose="02020603050405020304" pitchFamily="18" charset="0"/>
              </a:rPr>
              <a:t>summējums</a:t>
            </a:r>
          </a:p>
          <a:p>
            <a:pPr marL="342900" lvl="0" indent="-342900" algn="just">
              <a:lnSpc>
                <a:spcPct val="115000"/>
              </a:lnSpc>
              <a:spcAft>
                <a:spcPts val="1000"/>
              </a:spcAft>
              <a:buFont typeface="Wingdings" panose="05000000000000000000" pitchFamily="2" charset="2"/>
              <a:buChar char="ü"/>
            </a:pPr>
            <a:r>
              <a:rPr lang="lv-LV" sz="2000" dirty="0" smtClean="0">
                <a:latin typeface="Calibri" panose="020F0502020204030204" pitchFamily="34" charset="0"/>
                <a:ea typeface="Calibri" panose="020F0502020204030204" pitchFamily="34" charset="0"/>
                <a:cs typeface="Times New Roman" panose="02020603050405020304" pitchFamily="18" charset="0"/>
              </a:rPr>
              <a:t>Saskaņā </a:t>
            </a:r>
            <a:r>
              <a:rPr lang="lv-LV" sz="2000" dirty="0">
                <a:latin typeface="Calibri" panose="020F0502020204030204" pitchFamily="34" charset="0"/>
                <a:ea typeface="Calibri" panose="020F0502020204030204" pitchFamily="34" charset="0"/>
                <a:cs typeface="Times New Roman" panose="02020603050405020304" pitchFamily="18" charset="0"/>
              </a:rPr>
              <a:t>ar pētījumiem, kas raksturo cilvēku dzīvi un ekonomisko darbību īpaši aizsargājamās teritorijās, iedzīvotāju priekšstati par saimniekošanas iespējām bieži  aprobežojas ar parastas naturālās saimniecības uzturēšanu, savukārt </a:t>
            </a:r>
            <a:r>
              <a:rPr lang="lv-LV" sz="2000" b="1" dirty="0">
                <a:latin typeface="Calibri" panose="020F0502020204030204" pitchFamily="34" charset="0"/>
                <a:ea typeface="Calibri" panose="020F0502020204030204" pitchFamily="34" charset="0"/>
                <a:cs typeface="Times New Roman" panose="02020603050405020304" pitchFamily="18" charset="0"/>
              </a:rPr>
              <a:t>dabas aizsardzības institūcijas šo teritoriju dabas aizsardzības plānos </a:t>
            </a:r>
            <a:r>
              <a:rPr lang="lv-LV" sz="2000" b="1" dirty="0" smtClean="0">
                <a:latin typeface="Calibri" panose="020F0502020204030204" pitchFamily="34" charset="0"/>
                <a:ea typeface="Calibri" panose="020F0502020204030204" pitchFamily="34" charset="0"/>
                <a:cs typeface="Times New Roman" panose="02020603050405020304" pitchFamily="18" charset="0"/>
              </a:rPr>
              <a:t>nepietiekamā mērā paredz </a:t>
            </a:r>
            <a:r>
              <a:rPr lang="lv-LV" sz="2000" b="1" dirty="0">
                <a:latin typeface="Calibri" panose="020F0502020204030204" pitchFamily="34" charset="0"/>
                <a:ea typeface="Calibri" panose="020F0502020204030204" pitchFamily="34" charset="0"/>
                <a:cs typeface="Times New Roman" panose="02020603050405020304" pitchFamily="18" charset="0"/>
              </a:rPr>
              <a:t>labvēlīgu nosacījumu nodrošināšanas iespējas tur dzīvojošo cilvēku saimnieciskajai darbībai</a:t>
            </a:r>
            <a:r>
              <a:rPr lang="lv-LV" sz="2000" dirty="0">
                <a:latin typeface="Calibri" panose="020F0502020204030204" pitchFamily="34" charset="0"/>
                <a:ea typeface="Calibri" panose="020F0502020204030204" pitchFamily="34" charset="0"/>
                <a:cs typeface="Times New Roman" panose="02020603050405020304" pitchFamily="18" charset="0"/>
              </a:rPr>
              <a:t> un pietiekami lielu uzmanību tam nepievērš arī </a:t>
            </a:r>
            <a:r>
              <a:rPr lang="lv-LV" sz="2000" dirty="0" smtClean="0">
                <a:latin typeface="Calibri" panose="020F0502020204030204" pitchFamily="34" charset="0"/>
                <a:ea typeface="Calibri" panose="020F0502020204030204" pitchFamily="34" charset="0"/>
                <a:cs typeface="Times New Roman" panose="02020603050405020304" pitchFamily="18" charset="0"/>
              </a:rPr>
              <a:t>pašvaldības</a:t>
            </a:r>
          </a:p>
          <a:p>
            <a:pPr marL="342900" lvl="0" indent="-342900" algn="just">
              <a:lnSpc>
                <a:spcPct val="115000"/>
              </a:lnSpc>
              <a:spcAft>
                <a:spcPts val="1000"/>
              </a:spcAft>
              <a:buFont typeface="Wingdings" panose="05000000000000000000" pitchFamily="2" charset="2"/>
              <a:buChar char="ü"/>
            </a:pPr>
            <a:r>
              <a:rPr lang="lv-LV" sz="2000" b="1" dirty="0" smtClean="0">
                <a:latin typeface="Calibri" panose="020F0502020204030204" pitchFamily="34" charset="0"/>
                <a:ea typeface="Calibri" panose="020F0502020204030204" pitchFamily="34" charset="0"/>
                <a:cs typeface="Times New Roman" panose="02020603050405020304" pitchFamily="18" charset="0"/>
              </a:rPr>
              <a:t>Atbildīgajām </a:t>
            </a:r>
            <a:r>
              <a:rPr lang="lv-LV" sz="2000" b="1" dirty="0">
                <a:latin typeface="Calibri" panose="020F0502020204030204" pitchFamily="34" charset="0"/>
                <a:ea typeface="Calibri" panose="020F0502020204030204" pitchFamily="34" charset="0"/>
                <a:cs typeface="Times New Roman" panose="02020603050405020304" pitchFamily="18" charset="0"/>
              </a:rPr>
              <a:t>valsts institūcijām un pašvaldībām ir nepieciešams veidot šo teritoriju attīstības stratēģiju, paredzot atbalsta programmas dažādu nišas darbības veidu identificēšanai un attīstīšanai</a:t>
            </a:r>
            <a:r>
              <a:rPr lang="lv-LV" sz="2000" dirty="0">
                <a:latin typeface="Calibri" panose="020F0502020204030204" pitchFamily="34" charset="0"/>
                <a:ea typeface="Calibri" panose="020F0502020204030204" pitchFamily="34" charset="0"/>
                <a:cs typeface="Times New Roman" panose="02020603050405020304" pitchFamily="18" charset="0"/>
              </a:rPr>
              <a:t>, kas izmantotu īpaši aizsargājamas dabas teritorijas statusu kā priekšrocību, kas balstās </a:t>
            </a:r>
            <a:r>
              <a:rPr lang="lv-LV" sz="2000" dirty="0" err="1">
                <a:latin typeface="Calibri" panose="020F0502020204030204" pitchFamily="34" charset="0"/>
                <a:ea typeface="Calibri" panose="020F0502020204030204" pitchFamily="34" charset="0"/>
                <a:cs typeface="Times New Roman" panose="02020603050405020304" pitchFamily="18" charset="0"/>
              </a:rPr>
              <a:t>bioekonomikas</a:t>
            </a:r>
            <a:r>
              <a:rPr lang="lv-LV" sz="2000" dirty="0">
                <a:latin typeface="Calibri" panose="020F0502020204030204" pitchFamily="34" charset="0"/>
                <a:ea typeface="Calibri" panose="020F0502020204030204" pitchFamily="34" charset="0"/>
                <a:cs typeface="Times New Roman" panose="02020603050405020304" pitchFamily="18" charset="0"/>
              </a:rPr>
              <a:t> un </a:t>
            </a:r>
            <a:r>
              <a:rPr lang="lv-LV" sz="2000" dirty="0" err="1">
                <a:latin typeface="Calibri" panose="020F0502020204030204" pitchFamily="34" charset="0"/>
                <a:ea typeface="Calibri" panose="020F0502020204030204" pitchFamily="34" charset="0"/>
                <a:cs typeface="Times New Roman" panose="02020603050405020304" pitchFamily="18" charset="0"/>
              </a:rPr>
              <a:t>ekotehnoloģijas</a:t>
            </a:r>
            <a:r>
              <a:rPr lang="lv-LV" sz="2000" dirty="0">
                <a:latin typeface="Calibri" panose="020F0502020204030204" pitchFamily="34" charset="0"/>
                <a:ea typeface="Calibri" panose="020F0502020204030204" pitchFamily="34" charset="0"/>
                <a:cs typeface="Times New Roman" panose="02020603050405020304" pitchFamily="18" charset="0"/>
              </a:rPr>
              <a:t> </a:t>
            </a:r>
            <a:r>
              <a:rPr lang="lv-LV" sz="2000" dirty="0" smtClean="0">
                <a:latin typeface="Calibri" panose="020F0502020204030204" pitchFamily="34" charset="0"/>
                <a:ea typeface="Calibri" panose="020F0502020204030204" pitchFamily="34" charset="0"/>
                <a:cs typeface="Times New Roman" panose="02020603050405020304" pitchFamily="18" charset="0"/>
              </a:rPr>
              <a:t>atziņās</a:t>
            </a:r>
            <a:endParaRPr lang="lv-LV"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300192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1028701"/>
            <a:ext cx="11372851" cy="3986091"/>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v-LV" sz="2200" b="1" u="sng" dirty="0">
                <a:latin typeface="Calibri" panose="020F0502020204030204" pitchFamily="34" charset="0"/>
                <a:ea typeface="Calibri" panose="020F0502020204030204" pitchFamily="34" charset="0"/>
                <a:cs typeface="Times New Roman" panose="02020603050405020304" pitchFamily="18" charset="0"/>
              </a:rPr>
              <a:t>Rēzeknes foruma atziņas</a:t>
            </a:r>
            <a:endParaRPr lang="lv-LV"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ü"/>
            </a:pPr>
            <a:r>
              <a:rPr lang="lv-LV" sz="2200" b="1" dirty="0" smtClean="0">
                <a:latin typeface="Calibri" panose="020F0502020204030204" pitchFamily="34" charset="0"/>
                <a:ea typeface="Calibri" panose="020F0502020204030204" pitchFamily="34" charset="0"/>
                <a:cs typeface="Times New Roman" panose="02020603050405020304" pitchFamily="18" charset="0"/>
              </a:rPr>
              <a:t>Iedzīvotāji </a:t>
            </a:r>
            <a:r>
              <a:rPr lang="lv-LV" sz="2200" b="1" dirty="0">
                <a:latin typeface="Calibri" panose="020F0502020204030204" pitchFamily="34" charset="0"/>
                <a:ea typeface="Calibri" panose="020F0502020204030204" pitchFamily="34" charset="0"/>
                <a:cs typeface="Times New Roman" panose="02020603050405020304" pitchFamily="18" charset="0"/>
              </a:rPr>
              <a:t>Latvijas reģionos valsts un pašvaldību īstenoto pārvaldi nevērtē kā tādu uz kuru varētu </a:t>
            </a:r>
            <a:r>
              <a:rPr lang="lv-LV" sz="2200" b="1" dirty="0" smtClean="0">
                <a:latin typeface="Calibri" panose="020F0502020204030204" pitchFamily="34" charset="0"/>
                <a:ea typeface="Calibri" panose="020F0502020204030204" pitchFamily="34" charset="0"/>
                <a:cs typeface="Times New Roman" panose="02020603050405020304" pitchFamily="18" charset="0"/>
              </a:rPr>
              <a:t>paļauties</a:t>
            </a:r>
            <a:endParaRPr lang="lv-LV"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ü"/>
            </a:pPr>
            <a:r>
              <a:rPr lang="lv-LV" sz="2200" b="1" dirty="0" smtClean="0">
                <a:latin typeface="Calibri" panose="020F0502020204030204" pitchFamily="34" charset="0"/>
                <a:ea typeface="Calibri" panose="020F0502020204030204" pitchFamily="34" charset="0"/>
                <a:cs typeface="Times New Roman" panose="02020603050405020304" pitchFamily="18" charset="0"/>
              </a:rPr>
              <a:t>Aprites </a:t>
            </a:r>
            <a:r>
              <a:rPr lang="lv-LV" sz="2200" b="1" dirty="0">
                <a:latin typeface="Calibri" panose="020F0502020204030204" pitchFamily="34" charset="0"/>
                <a:ea typeface="Calibri" panose="020F0502020204030204" pitchFamily="34" charset="0"/>
                <a:cs typeface="Times New Roman" panose="02020603050405020304" pitchFamily="18" charset="0"/>
              </a:rPr>
              <a:t>ekonomikas un citu zaļās ekonomikas modeļu loma ilgtspējīgā attīstībā.</a:t>
            </a:r>
            <a:r>
              <a:rPr lang="lv-LV" sz="2200" dirty="0">
                <a:latin typeface="Calibri" panose="020F0502020204030204" pitchFamily="34" charset="0"/>
                <a:ea typeface="Calibri" panose="020F0502020204030204" pitchFamily="34" charset="0"/>
                <a:cs typeface="Times New Roman" panose="02020603050405020304" pitchFamily="18" charset="0"/>
              </a:rPr>
              <a:t> Tā ne tikai iemāca taupīt un labāk apsaimniekot planētas ierobežotos resursus, bet arī rada priekšnoteikumus jaunu produktu un jaunu uzņēmumu izveidošanai, jaunām darba vietām, padarot izaugsmi patiesi ilgtspējīgu. Svarīgi ir mobilizēt arī pētniecības potenciālu un precīzi veidot politiku tajā ieinteresēto uzņēmēju motivēšanai izmantot šīs iespējas</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181129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340308"/>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Calibri" panose="020F0502020204030204" pitchFamily="34"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Calibri" panose="020F0502020204030204" pitchFamily="34" charset="0"/>
              </a:rPr>
              <a:t>kultūrsociālie</a:t>
            </a:r>
            <a:r>
              <a:rPr lang="lv-LV" sz="2400" b="1" dirty="0">
                <a:latin typeface="Calibri" panose="020F0502020204030204" pitchFamily="34" charset="0"/>
                <a:ea typeface="Calibri" panose="020F0502020204030204" pitchFamily="34" charset="0"/>
                <a:cs typeface="Calibri" panose="020F0502020204030204" pitchFamily="34" charset="0"/>
              </a:rPr>
              <a:t> un ekonomiskie aspekti</a:t>
            </a:r>
            <a:endParaRPr lang="lv-LV" sz="2000" dirty="0">
              <a:latin typeface="Calibri" panose="020F0502020204030204" pitchFamily="34" charset="0"/>
              <a:ea typeface="Calibri" panose="020F0502020204030204" pitchFamily="34" charset="0"/>
              <a:cs typeface="Calibri" panose="020F0502020204030204" pitchFamily="34" charset="0"/>
            </a:endParaRPr>
          </a:p>
          <a:p>
            <a:pPr marL="228600" algn="just" fontAlgn="base">
              <a:lnSpc>
                <a:spcPct val="115000"/>
              </a:lnSpc>
              <a:spcAft>
                <a:spcPts val="0"/>
              </a:spcAft>
            </a:pP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Ludzas</a:t>
            </a:r>
            <a:r>
              <a:rPr lang="en-U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konferences</a:t>
            </a:r>
            <a:r>
              <a:rPr lang="en-U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atziņas</a:t>
            </a:r>
            <a:endParaRPr lang="lv-LV" sz="2000" dirty="0">
              <a:latin typeface="Calibri" panose="020F0502020204030204" pitchFamily="34" charset="0"/>
              <a:ea typeface="Calibri" panose="020F0502020204030204" pitchFamily="34" charset="0"/>
              <a:cs typeface="Calibri" panose="020F0502020204030204" pitchFamily="34" charset="0"/>
            </a:endParaRPr>
          </a:p>
          <a:p>
            <a:pPr marL="342900" indent="-342900" algn="just" fontAlgn="base">
              <a:spcAft>
                <a:spcPts val="0"/>
              </a:spcAft>
              <a:buFont typeface="Wingdings" panose="05000000000000000000" pitchFamily="2" charset="2"/>
              <a:buChar char="ü"/>
            </a:pPr>
            <a:r>
              <a:rPr lang="lv-LV"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Uzņēmējdarbība </a:t>
            </a:r>
            <a:r>
              <a:rPr lang="lv-LV"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ir viens no Latvijas novadu izaugsmes pamatnosacījumiem</a:t>
            </a:r>
            <a:r>
              <a:rPr lang="lv-LV"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Tomēr, ņemot vērā to, ka uzņēmējdarbības un citu reģionālās attīstības faktoru mērķu un uzdevumu īstenošanā dažbrīd veidojas pretrunas ar citiem ne mazāk svarīgiem dzīves vides un ilgtspējīgas ekosistēmas pastāvēšanas nosacījumiem, ir svarīgi starp tiem </a:t>
            </a:r>
            <a:r>
              <a:rPr lang="lv-LV"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meklēt </a:t>
            </a:r>
            <a:r>
              <a:rPr lang="lv-LV"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līdzsvaru</a:t>
            </a:r>
          </a:p>
          <a:p>
            <a:pPr marL="342900" indent="-342900" algn="just" fontAlgn="base">
              <a:spcAft>
                <a:spcPts val="0"/>
              </a:spcAft>
              <a:buFont typeface="Wingdings" panose="05000000000000000000" pitchFamily="2" charset="2"/>
              <a:buChar char="ü"/>
            </a:pPr>
            <a:r>
              <a:rPr lang="lv-LV"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Dažādu </a:t>
            </a:r>
            <a:r>
              <a:rPr lang="lv-LV"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jomu zinātnieku iesaistīšanās ir viens no līdzsvarotas pieejas priekšnoteikumiem</a:t>
            </a:r>
            <a:r>
              <a:rPr lang="lv-LV"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lv-LV"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kas rada iespēju noteikt perspektīvās biznesa nišas, radīt augstāku pievienoto vērtību un arī piedāvāt risinājumus, kas ir vērsti uz dabas vērtību saglabāšanu nākamajām </a:t>
            </a:r>
            <a:r>
              <a:rPr lang="lv-LV"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paaudzēm</a:t>
            </a:r>
          </a:p>
          <a:p>
            <a:pPr marL="342900" indent="-342900" algn="just" fontAlgn="base">
              <a:spcAft>
                <a:spcPts val="0"/>
              </a:spcAft>
              <a:buFont typeface="Wingdings" panose="05000000000000000000" pitchFamily="2" charset="2"/>
              <a:buChar char="ü"/>
            </a:pPr>
            <a:r>
              <a:rPr lang="lv-LV" sz="2000" b="1" dirty="0" smtClean="0">
                <a:latin typeface="Calibri" panose="020F0502020204030204" pitchFamily="34" charset="0"/>
                <a:ea typeface="Calibri" panose="020F0502020204030204" pitchFamily="34" charset="0"/>
                <a:cs typeface="Calibri" panose="020F0502020204030204" pitchFamily="34" charset="0"/>
              </a:rPr>
              <a:t>Jebkuru </a:t>
            </a:r>
            <a:r>
              <a:rPr lang="lv-LV" sz="2000" b="1" dirty="0">
                <a:latin typeface="Calibri" panose="020F0502020204030204" pitchFamily="34" charset="0"/>
                <a:ea typeface="Calibri" panose="020F0502020204030204" pitchFamily="34" charset="0"/>
                <a:cs typeface="Calibri" panose="020F0502020204030204" pitchFamily="34" charset="0"/>
              </a:rPr>
              <a:t>ekosistēmu ir jāuzlūko kā sociālu ekosistēmu</a:t>
            </a:r>
            <a:r>
              <a:rPr lang="lv-LV" sz="2000" dirty="0">
                <a:latin typeface="Calibri" panose="020F0502020204030204" pitchFamily="34" charset="0"/>
                <a:ea typeface="Calibri" panose="020F0502020204030204" pitchFamily="34" charset="0"/>
                <a:cs typeface="Calibri" panose="020F0502020204030204" pitchFamily="34" charset="0"/>
              </a:rPr>
              <a:t>. Ideālā gadījumā šādai ekosistēmai jāspēj apvienot cilvēka klātbūtnes iespējamību atbilstoši mūsdienu sociāli kulturālajiem un ekonomiskajiem standartiem ar dabas vērtību saglabāšanu un dabas resursu saudzīgu izmantošanu, nodrošinot šajā gadījumā vismaz vienu no tālāk minētajiem mērķiem – augstu pievienotu vērtību, nacionālā mantojuma un/vai tradicionāla dzīvesveida saglabāšanu, bioloģiski un ainaviski daudzveidīgas un ilgtspējīgas ekosistēmas uzturēšanu. </a:t>
            </a: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179766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7847" y="174811"/>
            <a:ext cx="7718612" cy="1492623"/>
          </a:xfrm>
          <a:prstGeom prst="rect">
            <a:avLst/>
          </a:prstGeom>
        </p:spPr>
      </p:pic>
      <p:sp>
        <p:nvSpPr>
          <p:cNvPr id="3" name="Content Placeholder 2"/>
          <p:cNvSpPr>
            <a:spLocks noGrp="1"/>
          </p:cNvSpPr>
          <p:nvPr>
            <p:ph sz="half" idx="1"/>
          </p:nvPr>
        </p:nvSpPr>
        <p:spPr>
          <a:xfrm>
            <a:off x="309281" y="1819834"/>
            <a:ext cx="11053484" cy="4917141"/>
          </a:xfrm>
        </p:spPr>
        <p:txBody>
          <a:bodyPr>
            <a:normAutofit/>
          </a:bodyPr>
          <a:lstStyle/>
          <a:p>
            <a:pPr marL="457200" lvl="1" indent="0">
              <a:buNone/>
            </a:pPr>
            <a:r>
              <a:rPr lang="lv-LV" sz="3900" b="1" dirty="0" smtClean="0">
                <a:solidFill>
                  <a:schemeClr val="bg2">
                    <a:lumMod val="50000"/>
                  </a:schemeClr>
                </a:solidFill>
                <a:cs typeface="Calibri" panose="020F0502020204030204" pitchFamily="34" charset="0"/>
              </a:rPr>
              <a:t>PROJEKTA PARTNERI IR</a:t>
            </a:r>
          </a:p>
          <a:p>
            <a:pPr marL="457200" lvl="1" indent="0">
              <a:buNone/>
            </a:pPr>
            <a:endParaRPr lang="lv-LV" sz="1400" b="1" dirty="0" smtClean="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3200" dirty="0" smtClean="0">
                <a:solidFill>
                  <a:schemeClr val="tx1">
                    <a:lumMod val="65000"/>
                    <a:lumOff val="35000"/>
                  </a:schemeClr>
                </a:solidFill>
                <a:cs typeface="Calibri" panose="020F0502020204030204" pitchFamily="34" charset="0"/>
              </a:rPr>
              <a:t>  Rēzeknes Tehnoloģiju akadēmija (galvenais partneris)</a:t>
            </a:r>
          </a:p>
          <a:p>
            <a:pPr lvl="1">
              <a:buFont typeface="Wingdings" panose="05000000000000000000" pitchFamily="2" charset="2"/>
              <a:buChar char="ü"/>
            </a:pPr>
            <a:r>
              <a:rPr lang="lv-LV" sz="3200" dirty="0" smtClean="0">
                <a:solidFill>
                  <a:schemeClr val="tx1">
                    <a:lumMod val="65000"/>
                    <a:lumOff val="35000"/>
                  </a:schemeClr>
                </a:solidFill>
                <a:cs typeface="Calibri" panose="020F0502020204030204" pitchFamily="34" charset="0"/>
              </a:rPr>
              <a:t>  Rēzeknes novada pašvaldība</a:t>
            </a:r>
          </a:p>
          <a:p>
            <a:pPr lvl="1">
              <a:buFont typeface="Wingdings" panose="05000000000000000000" pitchFamily="2" charset="2"/>
              <a:buChar char="ü"/>
            </a:pPr>
            <a:r>
              <a:rPr lang="lv-LV" sz="3200" dirty="0">
                <a:solidFill>
                  <a:schemeClr val="tx1">
                    <a:lumMod val="65000"/>
                    <a:lumOff val="35000"/>
                  </a:schemeClr>
                </a:solidFill>
                <a:cs typeface="Calibri" panose="020F0502020204030204" pitchFamily="34" charset="0"/>
              </a:rPr>
              <a:t> </a:t>
            </a:r>
            <a:r>
              <a:rPr lang="lv-LV" sz="3200" dirty="0" smtClean="0">
                <a:solidFill>
                  <a:schemeClr val="tx1">
                    <a:lumMod val="65000"/>
                    <a:lumOff val="35000"/>
                  </a:schemeClr>
                </a:solidFill>
                <a:cs typeface="Calibri" panose="020F0502020204030204" pitchFamily="34" charset="0"/>
              </a:rPr>
              <a:t> Ludzas novada pašvaldība</a:t>
            </a:r>
          </a:p>
          <a:p>
            <a:pPr lvl="1">
              <a:buFont typeface="Wingdings" panose="05000000000000000000" pitchFamily="2" charset="2"/>
              <a:buChar char="ü"/>
            </a:pPr>
            <a:r>
              <a:rPr lang="lv-LV" sz="3200" dirty="0">
                <a:solidFill>
                  <a:schemeClr val="tx1">
                    <a:lumMod val="65000"/>
                    <a:lumOff val="35000"/>
                  </a:schemeClr>
                </a:solidFill>
                <a:cs typeface="Calibri" panose="020F0502020204030204" pitchFamily="34" charset="0"/>
              </a:rPr>
              <a:t> </a:t>
            </a:r>
            <a:r>
              <a:rPr lang="lv-LV" sz="3200" dirty="0" smtClean="0">
                <a:solidFill>
                  <a:schemeClr val="tx1">
                    <a:lumMod val="65000"/>
                    <a:lumOff val="35000"/>
                  </a:schemeClr>
                </a:solidFill>
                <a:cs typeface="Calibri" panose="020F0502020204030204" pitchFamily="34" charset="0"/>
              </a:rPr>
              <a:t> Līvānu novada pašvaldība</a:t>
            </a:r>
          </a:p>
          <a:p>
            <a:pPr lvl="1">
              <a:buFont typeface="Wingdings" panose="05000000000000000000" pitchFamily="2" charset="2"/>
              <a:buChar char="ü"/>
            </a:pPr>
            <a:r>
              <a:rPr lang="lv-LV" sz="3200" dirty="0">
                <a:solidFill>
                  <a:schemeClr val="tx1">
                    <a:lumMod val="65000"/>
                    <a:lumOff val="35000"/>
                  </a:schemeClr>
                </a:solidFill>
                <a:cs typeface="Calibri" panose="020F0502020204030204" pitchFamily="34" charset="0"/>
              </a:rPr>
              <a:t> </a:t>
            </a:r>
            <a:r>
              <a:rPr lang="lv-LV" sz="3200" dirty="0" smtClean="0">
                <a:solidFill>
                  <a:schemeClr val="tx1">
                    <a:lumMod val="65000"/>
                    <a:lumOff val="35000"/>
                  </a:schemeClr>
                </a:solidFill>
                <a:cs typeface="Calibri" panose="020F0502020204030204" pitchFamily="34" charset="0"/>
              </a:rPr>
              <a:t> Madonas novada pašvaldība,</a:t>
            </a:r>
          </a:p>
          <a:p>
            <a:pPr lvl="1">
              <a:buFont typeface="Wingdings" panose="05000000000000000000" pitchFamily="2" charset="2"/>
              <a:buChar char="ü"/>
            </a:pPr>
            <a:r>
              <a:rPr lang="lv-LV" sz="3200" dirty="0">
                <a:solidFill>
                  <a:schemeClr val="tx1">
                    <a:lumMod val="65000"/>
                    <a:lumOff val="35000"/>
                  </a:schemeClr>
                </a:solidFill>
                <a:cs typeface="Calibri" panose="020F0502020204030204" pitchFamily="34" charset="0"/>
              </a:rPr>
              <a:t> </a:t>
            </a:r>
            <a:r>
              <a:rPr lang="lv-LV" sz="3200" dirty="0" smtClean="0">
                <a:solidFill>
                  <a:schemeClr val="tx1">
                    <a:lumMod val="65000"/>
                    <a:lumOff val="35000"/>
                  </a:schemeClr>
                </a:solidFill>
                <a:cs typeface="Calibri" panose="020F0502020204030204" pitchFamily="34" charset="0"/>
              </a:rPr>
              <a:t> Biedrība „Latvijas </a:t>
            </a:r>
            <a:r>
              <a:rPr lang="lv-LV" sz="3200" dirty="0" err="1" smtClean="0">
                <a:solidFill>
                  <a:schemeClr val="tx1">
                    <a:lumMod val="65000"/>
                    <a:lumOff val="35000"/>
                  </a:schemeClr>
                </a:solidFill>
                <a:cs typeface="Calibri" panose="020F0502020204030204" pitchFamily="34" charset="0"/>
              </a:rPr>
              <a:t>Inovatoru</a:t>
            </a:r>
            <a:r>
              <a:rPr lang="lv-LV" sz="3200" dirty="0" smtClean="0">
                <a:solidFill>
                  <a:schemeClr val="tx1">
                    <a:lumMod val="65000"/>
                    <a:lumOff val="35000"/>
                  </a:schemeClr>
                </a:solidFill>
                <a:cs typeface="Calibri" panose="020F0502020204030204" pitchFamily="34" charset="0"/>
              </a:rPr>
              <a:t> apvienība”</a:t>
            </a:r>
          </a:p>
          <a:p>
            <a:pPr lvl="1">
              <a:buFont typeface="Wingdings" panose="05000000000000000000" pitchFamily="2" charset="2"/>
              <a:buChar char="ü"/>
            </a:pPr>
            <a:r>
              <a:rPr lang="lv-LV" sz="3200" dirty="0">
                <a:solidFill>
                  <a:schemeClr val="tx1">
                    <a:lumMod val="65000"/>
                    <a:lumOff val="35000"/>
                  </a:schemeClr>
                </a:solidFill>
                <a:cs typeface="Calibri" panose="020F0502020204030204" pitchFamily="34" charset="0"/>
              </a:rPr>
              <a:t> </a:t>
            </a:r>
            <a:r>
              <a:rPr lang="lv-LV" sz="3200" dirty="0" smtClean="0">
                <a:solidFill>
                  <a:schemeClr val="tx1">
                    <a:lumMod val="65000"/>
                    <a:lumOff val="35000"/>
                  </a:schemeClr>
                </a:solidFill>
                <a:cs typeface="Calibri" panose="020F0502020204030204" pitchFamily="34" charset="0"/>
              </a:rPr>
              <a:t> Biedrība „Biomasas Tehnoloģiju centrs” </a:t>
            </a:r>
          </a:p>
          <a:p>
            <a:endParaRPr lang="lv-LV" dirty="0"/>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2744856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4176208"/>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0"/>
              </a:spcAft>
            </a:pPr>
            <a:r>
              <a:rPr lang="en-US"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Ludzas</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konferences</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atziņas</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lv-LV" sz="2400" dirty="0" smtClean="0">
                <a:latin typeface="Calibri" panose="020F0502020204030204" pitchFamily="34" charset="0"/>
                <a:ea typeface="Calibri" panose="020F0502020204030204" pitchFamily="34" charset="0"/>
                <a:cs typeface="Calibri" panose="020F0502020204030204" pitchFamily="34" charset="0"/>
              </a:rPr>
              <a:t>Sociālo </a:t>
            </a:r>
            <a:r>
              <a:rPr lang="lv-LV" sz="2400" dirty="0">
                <a:latin typeface="Calibri" panose="020F0502020204030204" pitchFamily="34" charset="0"/>
                <a:ea typeface="Calibri" panose="020F0502020204030204" pitchFamily="34" charset="0"/>
                <a:cs typeface="Calibri" panose="020F0502020204030204" pitchFamily="34" charset="0"/>
              </a:rPr>
              <a:t>ekosistēmu, kurā atrodas saglabājamas dabas vērtības, ilgtspējas nodrošināšanai, ir nepieciešama </a:t>
            </a:r>
            <a:r>
              <a:rPr lang="lv-LV" sz="2400" b="1" dirty="0">
                <a:latin typeface="Calibri" panose="020F0502020204030204" pitchFamily="34" charset="0"/>
                <a:ea typeface="Calibri" panose="020F0502020204030204" pitchFamily="34" charset="0"/>
                <a:cs typeface="Calibri" panose="020F0502020204030204" pitchFamily="34" charset="0"/>
              </a:rPr>
              <a:t>kompleksa plānošana</a:t>
            </a:r>
            <a:r>
              <a:rPr lang="lv-LV" sz="2400" dirty="0">
                <a:latin typeface="Calibri" panose="020F0502020204030204" pitchFamily="34" charset="0"/>
                <a:ea typeface="Calibri" panose="020F0502020204030204" pitchFamily="34" charset="0"/>
                <a:cs typeface="Calibri" panose="020F0502020204030204" pitchFamily="34" charset="0"/>
              </a:rPr>
              <a:t>. Tās procesā ir svarīga gan iesaistīto pušu interešu noteikšana, gan precīza komunikācija, gan līdzsvarota ekonomiskā komponente, kas nepieciešamības gadījumā paredz atbalstu saimnieciskās darbības pārprofilēšanai. Tāpat </a:t>
            </a:r>
            <a:r>
              <a:rPr lang="lv-LV" sz="2400" b="1" dirty="0">
                <a:latin typeface="Calibri" panose="020F0502020204030204" pitchFamily="34" charset="0"/>
                <a:ea typeface="Calibri" panose="020F0502020204030204" pitchFamily="34" charset="0"/>
                <a:cs typeface="Calibri" panose="020F0502020204030204" pitchFamily="34" charset="0"/>
              </a:rPr>
              <a:t>svarīgs aspekts sociālās ekosistēmas kvalitātes un ilgtspējas nodrošināšanā ir augsta vides apziņa, ko pārdomāti ir jāveido visos izglītības </a:t>
            </a:r>
            <a:r>
              <a:rPr lang="lv-LV" sz="2400" b="1" dirty="0" smtClean="0">
                <a:latin typeface="Calibri" panose="020F0502020204030204" pitchFamily="34" charset="0"/>
                <a:ea typeface="Calibri" panose="020F0502020204030204" pitchFamily="34" charset="0"/>
                <a:cs typeface="Calibri" panose="020F0502020204030204" pitchFamily="34" charset="0"/>
              </a:rPr>
              <a:t>līmeņos</a:t>
            </a:r>
            <a:endParaRPr lang="lv-LV"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3336473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620385"/>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0"/>
              </a:spcAft>
            </a:pP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Ludzas</a:t>
            </a:r>
            <a:r>
              <a:rPr lang="en-U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konferences</a:t>
            </a:r>
            <a:r>
              <a:rPr lang="en-U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atziņas</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lv-LV" sz="2000" dirty="0" smtClean="0">
                <a:latin typeface="Calibri" panose="020F0502020204030204" pitchFamily="34" charset="0"/>
                <a:ea typeface="Calibri" panose="020F0502020204030204" pitchFamily="34" charset="0"/>
                <a:cs typeface="Calibri" panose="020F0502020204030204" pitchFamily="34" charset="0"/>
              </a:rPr>
              <a:t>Svarīgākie </a:t>
            </a:r>
            <a:r>
              <a:rPr lang="lv-LV" sz="2000" b="1" dirty="0">
                <a:latin typeface="Calibri" panose="020F0502020204030204" pitchFamily="34" charset="0"/>
                <a:ea typeface="Calibri" panose="020F0502020204030204" pitchFamily="34" charset="0"/>
                <a:cs typeface="Calibri" panose="020F0502020204030204" pitchFamily="34" charset="0"/>
              </a:rPr>
              <a:t>priekšnoteikumi veiksmīgai  sadarbībai starp pētniecības institūcijām un uzņēmumiem augstas pievienotas vērtības produktu </a:t>
            </a:r>
            <a:r>
              <a:rPr lang="lv-LV" sz="2000" b="1" dirty="0" smtClean="0">
                <a:latin typeface="Calibri" panose="020F0502020204030204" pitchFamily="34" charset="0"/>
                <a:ea typeface="Calibri" panose="020F0502020204030204" pitchFamily="34" charset="0"/>
                <a:cs typeface="Calibri" panose="020F0502020204030204" pitchFamily="34" charset="0"/>
              </a:rPr>
              <a:t>attīstīšanā</a:t>
            </a:r>
            <a:r>
              <a:rPr lang="lv-LV" sz="2000" dirty="0" smtClean="0">
                <a:latin typeface="Calibri" panose="020F0502020204030204" pitchFamily="34" charset="0"/>
                <a:ea typeface="Calibri" panose="020F0502020204030204" pitchFamily="34" charset="0"/>
                <a:cs typeface="Calibri" panose="020F0502020204030204" pitchFamily="34" charset="0"/>
              </a:rPr>
              <a:t>: </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lv-LV" sz="2000" b="1" dirty="0">
                <a:latin typeface="Calibri" panose="020F0502020204030204" pitchFamily="34" charset="0"/>
                <a:ea typeface="Calibri" panose="020F0502020204030204" pitchFamily="34" charset="0"/>
                <a:cs typeface="Calibri" panose="020F0502020204030204" pitchFamily="34" charset="0"/>
              </a:rPr>
              <a:t>uzņēmumu izpratne par pētniecības institūciju piedāvājumu </a:t>
            </a:r>
            <a:r>
              <a:rPr lang="lv-LV" sz="2000" dirty="0">
                <a:latin typeface="Calibri" panose="020F0502020204030204" pitchFamily="34" charset="0"/>
                <a:ea typeface="Calibri" panose="020F0502020204030204" pitchFamily="34" charset="0"/>
                <a:cs typeface="Calibri" panose="020F0502020204030204" pitchFamily="34" charset="0"/>
              </a:rPr>
              <a:t>un iespējām to izmantot komerciāliem nolūkiem</a:t>
            </a:r>
            <a:r>
              <a:rPr lang="lv-LV" sz="2000"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07000"/>
              </a:lnSpc>
              <a:spcAft>
                <a:spcPts val="0"/>
              </a:spcAft>
              <a:buFont typeface="Wingdings" panose="05000000000000000000" pitchFamily="2" charset="2"/>
              <a:buChar char=""/>
            </a:pPr>
            <a:r>
              <a:rPr lang="lv-LV" sz="2000" b="1" dirty="0" smtClean="0">
                <a:latin typeface="Calibri" panose="020F0502020204030204" pitchFamily="34" charset="0"/>
                <a:ea typeface="Calibri" panose="020F0502020204030204" pitchFamily="34" charset="0"/>
                <a:cs typeface="Calibri" panose="020F0502020204030204" pitchFamily="34" charset="0"/>
              </a:rPr>
              <a:t>pētniecības </a:t>
            </a:r>
            <a:r>
              <a:rPr lang="lv-LV" sz="2000" b="1" dirty="0">
                <a:latin typeface="Calibri" panose="020F0502020204030204" pitchFamily="34" charset="0"/>
                <a:ea typeface="Calibri" panose="020F0502020204030204" pitchFamily="34" charset="0"/>
                <a:cs typeface="Calibri" panose="020F0502020204030204" pitchFamily="34" charset="0"/>
              </a:rPr>
              <a:t>institūciju izpratne par komercializāciju, prasme veidot piedāvājumu industrijai</a:t>
            </a:r>
            <a:r>
              <a:rPr lang="lv-LV" sz="2000" dirty="0">
                <a:latin typeface="Calibri" panose="020F0502020204030204" pitchFamily="34" charset="0"/>
                <a:ea typeface="Calibri" panose="020F0502020204030204" pitchFamily="34" charset="0"/>
                <a:cs typeface="Calibri" panose="020F0502020204030204" pitchFamily="34" charset="0"/>
              </a:rPr>
              <a:t>, spēja veikt industrijas izpētes pasūtījumus, kā arī piedalīties komercializējamu iestrāžu attīstīšanā līdz pārdodamam produktam vai platformai ar augstāku pievienotu vērtību;</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lv-LV" sz="2000" b="1" dirty="0">
                <a:latin typeface="Calibri" panose="020F0502020204030204" pitchFamily="34" charset="0"/>
                <a:ea typeface="Calibri" panose="020F0502020204030204" pitchFamily="34" charset="0"/>
                <a:cs typeface="Calibri" panose="020F0502020204030204" pitchFamily="34" charset="0"/>
              </a:rPr>
              <a:t>uzņēmumu kapitalizācija un vienlaikus uzņēmēju vēlēšanās balstīt uzņēmumu turpmāko attīstību uz inovāciju, atbilstoši veidojot gan savu personāla resursu, gan sadarbību ar augstskolām, pētniecības institūcijām un citiem partneriem</a:t>
            </a:r>
            <a:r>
              <a:rPr lang="lv-LV" sz="2000" dirty="0">
                <a:latin typeface="Calibri" panose="020F0502020204030204" pitchFamily="34" charset="0"/>
                <a:ea typeface="Calibri" panose="020F0502020204030204" pitchFamily="34" charset="0"/>
                <a:cs typeface="Calibri" panose="020F0502020204030204" pitchFamily="34" charset="0"/>
              </a:rPr>
              <a:t>;</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lv-LV" sz="2000" b="1" dirty="0">
                <a:latin typeface="Calibri" panose="020F0502020204030204" pitchFamily="34" charset="0"/>
                <a:ea typeface="Calibri" panose="020F0502020204030204" pitchFamily="34" charset="0"/>
                <a:cs typeface="Calibri" panose="020F0502020204030204" pitchFamily="34" charset="0"/>
              </a:rPr>
              <a:t>uzņēmēju spējā veidot potenciāli augošus, labi pārvaldītus un līdz ar to – investīcijām pievilcīgus un atvērtus uzņēmumus</a:t>
            </a:r>
            <a:r>
              <a:rPr lang="lv-LV" sz="2000" dirty="0">
                <a:latin typeface="Calibri" panose="020F0502020204030204" pitchFamily="34" charset="0"/>
                <a:ea typeface="Calibri" panose="020F0502020204030204" pitchFamily="34" charset="0"/>
                <a:cs typeface="Calibri" panose="020F0502020204030204" pitchFamily="34" charset="0"/>
              </a:rPr>
              <a:t>. Šajā aspektā ir </a:t>
            </a:r>
            <a:r>
              <a:rPr lang="lv-LV" sz="2000" b="1" dirty="0">
                <a:latin typeface="Calibri" panose="020F0502020204030204" pitchFamily="34" charset="0"/>
                <a:ea typeface="Calibri" panose="020F0502020204030204" pitchFamily="34" charset="0"/>
                <a:cs typeface="Calibri" panose="020F0502020204030204" pitchFamily="34" charset="0"/>
              </a:rPr>
              <a:t>svarīgi atbilstoši novērtēt labas vadības un finanšu izglītības īpašo lomu, iekļaujot to kā būtisku sastāvdaļu viedās specializācijas </a:t>
            </a:r>
            <a:r>
              <a:rPr lang="lv-LV" sz="2000" b="1" dirty="0" smtClean="0">
                <a:latin typeface="Calibri" panose="020F0502020204030204" pitchFamily="34" charset="0"/>
                <a:ea typeface="Calibri" panose="020F0502020204030204" pitchFamily="34" charset="0"/>
                <a:cs typeface="Calibri" panose="020F0502020204030204" pitchFamily="34" charset="0"/>
              </a:rPr>
              <a:t>programmās</a:t>
            </a:r>
            <a:endParaRPr lang="lv-LV" sz="2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2756787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291064"/>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0"/>
              </a:spcAft>
            </a:pP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Ludzas</a:t>
            </a:r>
            <a:r>
              <a:rPr lang="en-U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konferences</a:t>
            </a:r>
            <a:r>
              <a:rPr lang="en-US" sz="2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atziņas</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ü"/>
            </a:pPr>
            <a:r>
              <a:rPr lang="lv-LV" sz="2000" dirty="0" smtClean="0">
                <a:latin typeface="Calibri" panose="020F0502020204030204" pitchFamily="34" charset="0"/>
                <a:ea typeface="Calibri" panose="020F0502020204030204" pitchFamily="34" charset="0"/>
                <a:cs typeface="Calibri" panose="020F0502020204030204" pitchFamily="34" charset="0"/>
              </a:rPr>
              <a:t>Labus </a:t>
            </a:r>
            <a:r>
              <a:rPr lang="lv-LV" sz="2000" b="1" dirty="0">
                <a:latin typeface="Calibri" panose="020F0502020204030204" pitchFamily="34" charset="0"/>
                <a:ea typeface="Calibri" panose="020F0502020204030204" pitchFamily="34" charset="0"/>
                <a:cs typeface="Calibri" panose="020F0502020204030204" pitchFamily="34" charset="0"/>
              </a:rPr>
              <a:t>priekšnoteikumus uzņēmējdarbības attīstīšanai Latgalē </a:t>
            </a:r>
            <a:r>
              <a:rPr lang="lv-LV" sz="2000" dirty="0">
                <a:latin typeface="Calibri" panose="020F0502020204030204" pitchFamily="34" charset="0"/>
                <a:ea typeface="Calibri" panose="020F0502020204030204" pitchFamily="34" charset="0"/>
                <a:cs typeface="Calibri" panose="020F0502020204030204" pitchFamily="34" charset="0"/>
              </a:rPr>
              <a:t>veido gan </a:t>
            </a:r>
            <a:r>
              <a:rPr lang="lv-LV" sz="2000" b="1" dirty="0">
                <a:latin typeface="Calibri" panose="020F0502020204030204" pitchFamily="34" charset="0"/>
                <a:ea typeface="Calibri" panose="020F0502020204030204" pitchFamily="34" charset="0"/>
                <a:cs typeface="Calibri" panose="020F0502020204030204" pitchFamily="34" charset="0"/>
              </a:rPr>
              <a:t>augstākās izglītības institūciju </a:t>
            </a:r>
            <a:r>
              <a:rPr lang="lv-LV" sz="2000" dirty="0">
                <a:latin typeface="Calibri" panose="020F0502020204030204" pitchFamily="34" charset="0"/>
                <a:ea typeface="Calibri" panose="020F0502020204030204" pitchFamily="34" charset="0"/>
                <a:cs typeface="Calibri" panose="020F0502020204030204" pitchFamily="34" charset="0"/>
              </a:rPr>
              <a:t>klātbūtne ar attīstītu materiāli tehnisko infrastruktūru (Rēzeknes Tehnoloģiju akadēmija ar Inženieru fakultāti un Lāzertehnoloģiju laboratoriju, Daugavpils Universitāte), gan </a:t>
            </a:r>
            <a:r>
              <a:rPr lang="lv-LV" sz="2000" b="1" dirty="0">
                <a:latin typeface="Calibri" panose="020F0502020204030204" pitchFamily="34" charset="0"/>
                <a:ea typeface="Calibri" panose="020F0502020204030204" pitchFamily="34" charset="0"/>
                <a:cs typeface="Calibri" panose="020F0502020204030204" pitchFamily="34" charset="0"/>
              </a:rPr>
              <a:t>valsts atbalsta mehānismi </a:t>
            </a:r>
            <a:r>
              <a:rPr lang="lv-LV" sz="2000" dirty="0">
                <a:latin typeface="Calibri" panose="020F0502020204030204" pitchFamily="34" charset="0"/>
                <a:ea typeface="Calibri" panose="020F0502020204030204" pitchFamily="34" charset="0"/>
                <a:cs typeface="Calibri" panose="020F0502020204030204" pitchFamily="34" charset="0"/>
              </a:rPr>
              <a:t>(elastīgs Latgales Speciālās ekonomiskās zonas regulējums, biznesa inkubatoru klātbūtne un eksporta atbalsta </a:t>
            </a:r>
            <a:r>
              <a:rPr lang="lv-LV" sz="2000" dirty="0" smtClean="0">
                <a:latin typeface="Calibri" panose="020F0502020204030204" pitchFamily="34" charset="0"/>
                <a:ea typeface="Calibri" panose="020F0502020204030204" pitchFamily="34" charset="0"/>
                <a:cs typeface="Calibri" panose="020F0502020204030204" pitchFamily="34" charset="0"/>
              </a:rPr>
              <a:t>instrumenti)</a:t>
            </a:r>
          </a:p>
          <a:p>
            <a:pPr marL="342900" lvl="0" indent="-342900" algn="just" fontAlgn="base">
              <a:lnSpc>
                <a:spcPct val="107000"/>
              </a:lnSpc>
              <a:spcAft>
                <a:spcPts val="0"/>
              </a:spcAft>
              <a:buFont typeface="Wingdings" panose="05000000000000000000" pitchFamily="2" charset="2"/>
              <a:buChar char="ü"/>
            </a:pPr>
            <a:r>
              <a:rPr lang="lv-LV" sz="2000" b="1" dirty="0" smtClean="0">
                <a:latin typeface="Calibri" panose="020F0502020204030204" pitchFamily="34" charset="0"/>
                <a:ea typeface="Calibri" panose="020F0502020204030204" pitchFamily="34" charset="0"/>
                <a:cs typeface="Calibri" panose="020F0502020204030204" pitchFamily="34" charset="0"/>
              </a:rPr>
              <a:t>Vienlīdz </a:t>
            </a:r>
            <a:r>
              <a:rPr lang="lv-LV" sz="2000" b="1" dirty="0">
                <a:latin typeface="Calibri" panose="020F0502020204030204" pitchFamily="34" charset="0"/>
                <a:ea typeface="Calibri" panose="020F0502020204030204" pitchFamily="34" charset="0"/>
                <a:cs typeface="Calibri" panose="020F0502020204030204" pitchFamily="34" charset="0"/>
              </a:rPr>
              <a:t>svarīgi (ņemot vērā arī izteikto </a:t>
            </a:r>
            <a:r>
              <a:rPr lang="lv-LV" sz="2000" b="1" dirty="0" err="1">
                <a:latin typeface="Calibri" panose="020F0502020204030204" pitchFamily="34" charset="0"/>
                <a:ea typeface="Calibri" panose="020F0502020204030204" pitchFamily="34" charset="0"/>
                <a:cs typeface="Calibri" panose="020F0502020204030204" pitchFamily="34" charset="0"/>
              </a:rPr>
              <a:t>depopulizācijas</a:t>
            </a:r>
            <a:r>
              <a:rPr lang="lv-LV" sz="2000" b="1" dirty="0">
                <a:latin typeface="Calibri" panose="020F0502020204030204" pitchFamily="34" charset="0"/>
                <a:ea typeface="Calibri" panose="020F0502020204030204" pitchFamily="34" charset="0"/>
                <a:cs typeface="Calibri" panose="020F0502020204030204" pitchFamily="34" charset="0"/>
              </a:rPr>
              <a:t> tendenci) ir saglabāt dzīvotspējīgās tradicionālās industrijas, </a:t>
            </a:r>
            <a:r>
              <a:rPr lang="lv-LV" sz="2000" dirty="0">
                <a:latin typeface="Calibri" panose="020F0502020204030204" pitchFamily="34" charset="0"/>
                <a:ea typeface="Calibri" panose="020F0502020204030204" pitchFamily="34" charset="0"/>
                <a:cs typeface="Calibri" panose="020F0502020204030204" pitchFamily="34" charset="0"/>
              </a:rPr>
              <a:t>neliekot šķēršļus to attīstībai</a:t>
            </a:r>
            <a:r>
              <a:rPr lang="lv-LV" sz="2000" b="1" dirty="0">
                <a:latin typeface="Calibri" panose="020F0502020204030204" pitchFamily="34" charset="0"/>
                <a:ea typeface="Calibri" panose="020F0502020204030204" pitchFamily="34" charset="0"/>
                <a:cs typeface="Calibri" panose="020F0502020204030204" pitchFamily="34" charset="0"/>
              </a:rPr>
              <a:t>, un meklēt jaunas biznesa </a:t>
            </a:r>
            <a:r>
              <a:rPr lang="lv-LV" sz="2000" b="1" dirty="0" smtClean="0">
                <a:latin typeface="Calibri" panose="020F0502020204030204" pitchFamily="34" charset="0"/>
                <a:ea typeface="Calibri" panose="020F0502020204030204" pitchFamily="34" charset="0"/>
                <a:cs typeface="Calibri" panose="020F0502020204030204" pitchFamily="34" charset="0"/>
              </a:rPr>
              <a:t>nišas</a:t>
            </a:r>
          </a:p>
          <a:p>
            <a:pPr marL="342900" lvl="0" indent="-342900" algn="just" fontAlgn="base">
              <a:lnSpc>
                <a:spcPct val="107000"/>
              </a:lnSpc>
              <a:spcAft>
                <a:spcPts val="0"/>
              </a:spcAft>
              <a:buFont typeface="Wingdings" panose="05000000000000000000" pitchFamily="2" charset="2"/>
              <a:buChar char="ü"/>
            </a:pPr>
            <a:r>
              <a:rPr lang="lv-LV" sz="2000" b="1" dirty="0" smtClean="0">
                <a:latin typeface="Calibri" panose="020F0502020204030204" pitchFamily="34" charset="0"/>
                <a:ea typeface="Calibri" panose="020F0502020204030204" pitchFamily="34" charset="0"/>
                <a:cs typeface="Calibri" panose="020F0502020204030204" pitchFamily="34" charset="0"/>
              </a:rPr>
              <a:t>Ekoloģisko </a:t>
            </a:r>
            <a:r>
              <a:rPr lang="lv-LV" sz="2000" b="1" dirty="0">
                <a:latin typeface="Calibri" panose="020F0502020204030204" pitchFamily="34" charset="0"/>
                <a:ea typeface="Calibri" panose="020F0502020204030204" pitchFamily="34" charset="0"/>
                <a:cs typeface="Calibri" panose="020F0502020204030204" pitchFamily="34" charset="0"/>
              </a:rPr>
              <a:t>produktu un ekoloģisko pakalpojumu piedāvājums var kļūt par vienu no Latgales (tāpat arī citu Latvijas reģionu) novadu uzņēmējdarbības nišām</a:t>
            </a:r>
            <a:r>
              <a:rPr lang="lv-LV"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Turklāt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svarīgi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pievienotu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augstāku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vērtību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iespējams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panākt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īstenojot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ekoindustriju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sadarbību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augstskolām</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pētniecības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institūcijām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Tām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šajā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sakarā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jāveido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atbilstošs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studiju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saturs</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komercializācijai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pielāgojamas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vai</a:t>
            </a:r>
            <a:r>
              <a:rPr lang="en-US" sz="2000" dirty="0">
                <a:latin typeface="Calibri" panose="020F0502020204030204" pitchFamily="34" charset="0"/>
                <a:ea typeface="Calibri" panose="020F0502020204030204" pitchFamily="34" charset="0"/>
                <a:cs typeface="Calibri" panose="020F0502020204030204" pitchFamily="34" charset="0"/>
              </a:rPr>
              <a:t> to </a:t>
            </a:r>
            <a:r>
              <a:rPr lang="en-US" sz="2000" dirty="0" err="1">
                <a:latin typeface="Calibri" panose="020F0502020204030204" pitchFamily="34" charset="0"/>
                <a:ea typeface="Calibri" panose="020F0502020204030204" pitchFamily="34" charset="0"/>
                <a:cs typeface="Calibri" panose="020F0502020204030204" pitchFamily="34" charset="0"/>
              </a:rPr>
              <a:t>sekmējošas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pētniecības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iestrādes</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877542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956070"/>
            <a:ext cx="11372851" cy="4781181"/>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u="sng" dirty="0" err="1" smtClean="0">
                <a:latin typeface="Calibri" panose="020F0502020204030204" pitchFamily="34" charset="0"/>
                <a:ea typeface="Calibri" panose="020F0502020204030204" pitchFamily="34" charset="0"/>
                <a:cs typeface="Calibri" panose="020F0502020204030204" pitchFamily="34" charset="0"/>
              </a:rPr>
              <a:t>Madonas</a:t>
            </a:r>
            <a:r>
              <a:rPr lang="en-US" sz="2000" b="1" u="sng" dirty="0" smtClean="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ü"/>
            </a:pPr>
            <a:r>
              <a:rPr lang="en-US" sz="2000" b="1" dirty="0" err="1">
                <a:latin typeface="Calibri" panose="020F0502020204030204" pitchFamily="34" charset="0"/>
                <a:ea typeface="Calibri" panose="020F0502020204030204" pitchFamily="34" charset="0"/>
                <a:cs typeface="Calibri" panose="020F0502020204030204" pitchFamily="34" charset="0"/>
              </a:rPr>
              <a:t>Kultūras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vērtību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saglabāšana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zaļā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ekonomika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ekotūrisms</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citas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ekoaktivitātes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ļoti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lielu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potenciālu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pienesumu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Latvijas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tautsaimniecībai</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cilvēku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labklājības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vairošanai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Calibri" panose="020F0502020204030204" pitchFamily="34" charset="0"/>
              </a:rPr>
              <a:t>Ilgtspējīgas</a:t>
            </a:r>
            <a:r>
              <a:rPr lang="en-US" sz="2000" b="1" dirty="0" smtClean="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reģionālās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politikas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veidošanā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svarīgi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radīt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kādas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vietas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pievilcīgu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tēlu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tostarp</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nākotnes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attīstības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vīziju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balstoties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uz</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tajā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iesakņojušos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cilvēku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radošo</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potenciālu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ieinteresētību</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uzņēmību</a:t>
            </a:r>
            <a:r>
              <a:rPr lang="en-US" sz="2000" dirty="0">
                <a:latin typeface="Calibri" panose="020F0502020204030204" pitchFamily="34" charset="0"/>
                <a:ea typeface="Calibri" panose="020F0502020204030204" pitchFamily="34" charset="0"/>
                <a:cs typeface="Calibri" panose="020F0502020204030204" pitchFamily="34" charset="0"/>
              </a:rPr>
              <a:t>. No </a:t>
            </a:r>
            <a:r>
              <a:rPr lang="en-US" sz="2000" dirty="0" err="1">
                <a:latin typeface="Calibri" panose="020F0502020204030204" pitchFamily="34" charset="0"/>
                <a:ea typeface="Calibri" panose="020F0502020204030204" pitchFamily="34" charset="0"/>
                <a:cs typeface="Calibri" panose="020F0502020204030204" pitchFamily="34" charset="0"/>
              </a:rPr>
              <a:t>lielākajiem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urbānajiem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centriem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attālāko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attīstību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sekmētu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darba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vietu</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labāku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dzīves</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darbības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iespēju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radīšana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augsti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izglītotiem</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radošiem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cilvēkiem</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err="1">
                <a:latin typeface="Calibri" panose="020F0502020204030204" pitchFamily="34" charset="0"/>
                <a:ea typeface="Calibri" panose="020F0502020204030204" pitchFamily="34" charset="0"/>
                <a:cs typeface="Calibri" panose="020F0502020204030204" pitchFamily="34" charset="0"/>
              </a:rPr>
              <a:t>dažādu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jomu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profesionāļiem</a:t>
            </a:r>
            <a:endParaRPr lang="lv-LV" sz="20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Calibri" panose="020F0502020204030204" pitchFamily="34" charset="0"/>
              </a:rPr>
              <a:t>Dažādu</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publiskās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pārvaldības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jomu</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funkciju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decentralizācija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err="1">
                <a:latin typeface="Calibri" panose="020F0502020204030204" pitchFamily="34" charset="0"/>
                <a:ea typeface="Calibri" panose="020F0502020204030204" pitchFamily="34" charset="0"/>
                <a:cs typeface="Calibri" panose="020F0502020204030204" pitchFamily="34" charset="0"/>
              </a:rPr>
              <a:t>vai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vismaz</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atturēšanās</a:t>
            </a:r>
            <a:r>
              <a:rPr lang="en-US" sz="2000" dirty="0">
                <a:latin typeface="Calibri" panose="020F0502020204030204" pitchFamily="34" charset="0"/>
                <a:ea typeface="Calibri" panose="020F0502020204030204" pitchFamily="34" charset="0"/>
                <a:cs typeface="Calibri" panose="020F0502020204030204" pitchFamily="34" charset="0"/>
              </a:rPr>
              <a:t> no </a:t>
            </a:r>
            <a:r>
              <a:rPr lang="en-US" sz="2000" dirty="0" err="1">
                <a:latin typeface="Calibri" panose="020F0502020204030204" pitchFamily="34" charset="0"/>
                <a:ea typeface="Calibri" panose="020F0502020204030204" pitchFamily="34" charset="0"/>
                <a:cs typeface="Calibri" panose="020F0502020204030204" pitchFamily="34" charset="0"/>
              </a:rPr>
              <a:t>centralizēšanas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varētu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būt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viens</a:t>
            </a:r>
            <a:r>
              <a:rPr lang="en-US" sz="2000" dirty="0">
                <a:latin typeface="Calibri" panose="020F0502020204030204" pitchFamily="34" charset="0"/>
                <a:ea typeface="Calibri" panose="020F0502020204030204" pitchFamily="34" charset="0"/>
                <a:cs typeface="Calibri" panose="020F0502020204030204" pitchFamily="34" charset="0"/>
              </a:rPr>
              <a:t> no </a:t>
            </a:r>
            <a:r>
              <a:rPr lang="en-US" sz="2000" dirty="0" err="1">
                <a:latin typeface="Calibri" panose="020F0502020204030204" pitchFamily="34" charset="0"/>
                <a:ea typeface="Calibri" panose="020F0502020204030204" pitchFamily="34" charset="0"/>
                <a:cs typeface="Calibri" panose="020F0502020204030204" pitchFamily="34" charset="0"/>
              </a:rPr>
              <a:t>virzieniem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raksturotu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reālu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valsts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politikas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ieinteresētību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kvalitatīvā</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ilgtspējīgā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reģionu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attīstībā</a:t>
            </a:r>
            <a:endParaRPr lang="lv-LV" sz="2000" dirty="0" smtClean="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2163414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971250"/>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u="sng" dirty="0" err="1" smtClean="0">
                <a:latin typeface="Calibri" panose="020F0502020204030204" pitchFamily="34" charset="0"/>
                <a:ea typeface="Calibri" panose="020F0502020204030204" pitchFamily="34" charset="0"/>
                <a:cs typeface="Calibri" panose="020F0502020204030204" pitchFamily="34" charset="0"/>
              </a:rPr>
              <a:t>Madonas</a:t>
            </a:r>
            <a:r>
              <a:rPr lang="en-US" sz="2000" b="1" u="sng" dirty="0" smtClean="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Calibri" panose="020F0502020204030204" pitchFamily="34" charset="0"/>
              </a:rPr>
              <a:t>Reģionālās</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attīstības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kontekstā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jāuzsver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zināmā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nozīmē</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a:t>
            </a:r>
            <a:r>
              <a:rPr lang="en-US" sz="2000" b="1" dirty="0" err="1">
                <a:latin typeface="Calibri" panose="020F0502020204030204" pitchFamily="34" charset="0"/>
                <a:ea typeface="Calibri" panose="020F0502020204030204" pitchFamily="34" charset="0"/>
                <a:cs typeface="Calibri" panose="020F0502020204030204" pitchFamily="34" charset="0"/>
              </a:rPr>
              <a:t>attīstības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centri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var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būt</a:t>
            </a:r>
            <a:r>
              <a:rPr lang="en-US" sz="2000" b="1" dirty="0">
                <a:latin typeface="Calibri" panose="020F0502020204030204" pitchFamily="34" charset="0"/>
                <a:ea typeface="Calibri" panose="020F0502020204030204" pitchFamily="34" charset="0"/>
                <a:cs typeface="Calibri" panose="020F0502020204030204" pitchFamily="34" charset="0"/>
              </a:rPr>
              <a:t> ne </a:t>
            </a:r>
            <a:r>
              <a:rPr lang="en-US" sz="2000" b="1" dirty="0" err="1">
                <a:latin typeface="Calibri" panose="020F0502020204030204" pitchFamily="34" charset="0"/>
                <a:ea typeface="Calibri" panose="020F0502020204030204" pitchFamily="34" charset="0"/>
                <a:cs typeface="Calibri" panose="020F0502020204030204" pitchFamily="34" charset="0"/>
              </a:rPr>
              <a:t>tikai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lielākas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vai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mazākas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pilsētas</a:t>
            </a:r>
            <a:r>
              <a:rPr lang="en-US" sz="2000" b="1" dirty="0">
                <a:latin typeface="Calibri" panose="020F0502020204030204" pitchFamily="34" charset="0"/>
                <a:ea typeface="Calibri" panose="020F0502020204030204" pitchFamily="34" charset="0"/>
                <a:cs typeface="Calibri" panose="020F0502020204030204" pitchFamily="34" charset="0"/>
              </a:rPr>
              <a:t>, bet pat </a:t>
            </a:r>
            <a:r>
              <a:rPr lang="en-US" sz="2000" b="1" dirty="0" err="1">
                <a:latin typeface="Calibri" panose="020F0502020204030204" pitchFamily="34" charset="0"/>
                <a:ea typeface="Calibri" panose="020F0502020204030204" pitchFamily="34" charset="0"/>
                <a:cs typeface="Calibri" panose="020F0502020204030204" pitchFamily="34" charset="0"/>
              </a:rPr>
              <a:t>dabas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objekti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piemēram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purvi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mitrāji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kuri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kļūt</a:t>
            </a:r>
            <a:r>
              <a:rPr lang="en-US" sz="2000" dirty="0">
                <a:latin typeface="Calibri" panose="020F0502020204030204" pitchFamily="34" charset="0"/>
                <a:ea typeface="Calibri" panose="020F0502020204030204" pitchFamily="34" charset="0"/>
                <a:cs typeface="Calibri" panose="020F0502020204030204" pitchFamily="34" charset="0"/>
              </a:rPr>
              <a:t> ne </a:t>
            </a:r>
            <a:r>
              <a:rPr lang="en-US" sz="2000" dirty="0" err="1">
                <a:latin typeface="Calibri" panose="020F0502020204030204" pitchFamily="34" charset="0"/>
                <a:ea typeface="Calibri" panose="020F0502020204030204" pitchFamily="34" charset="0"/>
                <a:cs typeface="Calibri" panose="020F0502020204030204" pitchFamily="34" charset="0"/>
              </a:rPr>
              <a:t>tikai</a:t>
            </a:r>
            <a:r>
              <a:rPr lang="en-US" sz="2000" dirty="0">
                <a:latin typeface="Calibri" panose="020F0502020204030204" pitchFamily="34" charset="0"/>
                <a:ea typeface="Calibri" panose="020F0502020204030204" pitchFamily="34" charset="0"/>
                <a:cs typeface="Calibri" panose="020F0502020204030204" pitchFamily="34" charset="0"/>
              </a:rPr>
              <a:t> par </a:t>
            </a:r>
            <a:r>
              <a:rPr lang="en-US" sz="2000" dirty="0" err="1">
                <a:latin typeface="Calibri" panose="020F0502020204030204" pitchFamily="34" charset="0"/>
                <a:ea typeface="Calibri" panose="020F0502020204030204" pitchFamily="34" charset="0"/>
                <a:cs typeface="Calibri" panose="020F0502020204030204" pitchFamily="34" charset="0"/>
              </a:rPr>
              <a:t>īpašām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apskates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vietām</a:t>
            </a:r>
            <a:r>
              <a:rPr lang="en-US" sz="2000" dirty="0">
                <a:latin typeface="Calibri" panose="020F0502020204030204" pitchFamily="34" charset="0"/>
                <a:ea typeface="Calibri" panose="020F0502020204030204" pitchFamily="34" charset="0"/>
                <a:cs typeface="Calibri" panose="020F0502020204030204" pitchFamily="34" charset="0"/>
              </a:rPr>
              <a:t>, bet </a:t>
            </a:r>
            <a:r>
              <a:rPr lang="en-US" sz="2000" dirty="0" err="1">
                <a:latin typeface="Calibri" panose="020F0502020204030204" pitchFamily="34" charset="0"/>
                <a:ea typeface="Calibri" panose="020F0502020204030204" pitchFamily="34" charset="0"/>
                <a:cs typeface="Calibri" panose="020F0502020204030204" pitchFamily="34" charset="0"/>
              </a:rPr>
              <a:t>izglītības</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jaunas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pieredzes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iegūšanas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vietām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Pasaules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prakse</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liecina</a:t>
            </a:r>
            <a:r>
              <a:rPr lang="lv-LV" sz="2000" dirty="0">
                <a:latin typeface="Calibri" panose="020F0502020204030204" pitchFamily="34" charset="0"/>
                <a:ea typeface="Calibri" panose="020F0502020204030204" pitchFamily="34" charset="0"/>
                <a:cs typeface="Calibri" panose="020F0502020204030204" pitchFamily="34" charset="0"/>
              </a:rPr>
              <a:t>:</a:t>
            </a:r>
            <a:r>
              <a:rPr lang="en-US" sz="2000" dirty="0" smtClean="0">
                <a:latin typeface="Calibri" panose="020F0502020204030204" pitchFamily="34" charset="0"/>
                <a:ea typeface="Calibri" panose="020F0502020204030204" pitchFamily="34" charset="0"/>
                <a:cs typeface="Calibri" panose="020F0502020204030204" pitchFamily="34" charset="0"/>
              </a:rPr>
              <a:t> pat </a:t>
            </a:r>
            <a:r>
              <a:rPr lang="en-US" sz="2000" dirty="0" err="1">
                <a:latin typeface="Calibri" panose="020F0502020204030204" pitchFamily="34" charset="0"/>
                <a:ea typeface="Calibri" panose="020F0502020204030204" pitchFamily="34" charset="0"/>
                <a:cs typeface="Calibri" panose="020F0502020204030204" pitchFamily="34" charset="0"/>
              </a:rPr>
              <a:t>ļoti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nomaļās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un </a:t>
            </a:r>
            <a:r>
              <a:rPr lang="en-US" sz="2000" dirty="0" err="1">
                <a:latin typeface="Calibri" panose="020F0502020204030204" pitchFamily="34" charset="0"/>
                <a:ea typeface="Calibri" panose="020F0502020204030204" pitchFamily="34" charset="0"/>
                <a:cs typeface="Calibri" panose="020F0502020204030204" pitchFamily="34" charset="0"/>
              </a:rPr>
              <a:t>tradicionālā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izpratnē</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bezperspektīvās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vietās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veidoties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globālā</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līmenī</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atpazītas</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iecienītas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apskates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vietas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savukārt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rada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attīstības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potenciālu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plašākā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areālā</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darbības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iespēju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smtClean="0">
                <a:latin typeface="Calibri" panose="020F0502020204030204" pitchFamily="34" charset="0"/>
                <a:ea typeface="Calibri" panose="020F0502020204030204" pitchFamily="34" charset="0"/>
                <a:cs typeface="Calibri" panose="020F0502020204030204" pitchFamily="34" charset="0"/>
              </a:rPr>
              <a:t>spektrā</a:t>
            </a:r>
            <a:endParaRPr lang="lv-LV" sz="2000" b="1"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Calibri" panose="020F0502020204030204" pitchFamily="34" charset="0"/>
              </a:rPr>
              <a:t>Ir</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jāatbalsta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ilgtspējīgais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tūrisms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veicina</a:t>
            </a:r>
            <a:r>
              <a:rPr lang="en-US" sz="2000" b="1" dirty="0">
                <a:latin typeface="Calibri" panose="020F0502020204030204" pitchFamily="34" charset="0"/>
                <a:ea typeface="Calibri" panose="020F0502020204030204" pitchFamily="34" charset="0"/>
                <a:cs typeface="Calibri" panose="020F0502020204030204" pitchFamily="34" charset="0"/>
              </a:rPr>
              <a:t> vides </a:t>
            </a:r>
            <a:r>
              <a:rPr lang="en-US" sz="2000" b="1" dirty="0" err="1">
                <a:latin typeface="Calibri" panose="020F0502020204030204" pitchFamily="34" charset="0"/>
                <a:ea typeface="Calibri" panose="020F0502020204030204" pitchFamily="34" charset="0"/>
                <a:cs typeface="Calibri" panose="020F0502020204030204" pitchFamily="34" charset="0"/>
              </a:rPr>
              <a:t>apziņu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aizsargā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vidi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respektē</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dabu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bioloģisko</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kultūras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daudzveidību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uzlabo</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dzīves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līmeni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vietējiem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iedzīvotājiem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Ekotūrisms</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err="1">
                <a:latin typeface="Calibri" panose="020F0502020204030204" pitchFamily="34" charset="0"/>
                <a:ea typeface="Calibri" panose="020F0502020204030204" pitchFamily="34" charset="0"/>
                <a:cs typeface="Calibri" panose="020F0502020204030204" pitchFamily="34" charset="0"/>
              </a:rPr>
              <a:t>ilgtspējīgs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videi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draudzīgs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tūrisms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kļūt</a:t>
            </a:r>
            <a:r>
              <a:rPr lang="en-US" sz="2000" dirty="0">
                <a:latin typeface="Calibri" panose="020F0502020204030204" pitchFamily="34" charset="0"/>
                <a:ea typeface="Calibri" panose="020F0502020204030204" pitchFamily="34" charset="0"/>
                <a:cs typeface="Calibri" panose="020F0502020204030204" pitchFamily="34" charset="0"/>
              </a:rPr>
              <a:t> par </a:t>
            </a:r>
            <a:r>
              <a:rPr lang="en-US" sz="2000" b="1" dirty="0" err="1">
                <a:latin typeface="Calibri" panose="020F0502020204030204" pitchFamily="34" charset="0"/>
                <a:ea typeface="Calibri" panose="020F0502020204030204" pitchFamily="34" charset="0"/>
                <a:cs typeface="Calibri" panose="020F0502020204030204" pitchFamily="34" charset="0"/>
              </a:rPr>
              <a:t>nišu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tādu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novadu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ekonomikas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attīstībai</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iedzīvotāju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smtClean="0">
                <a:latin typeface="Calibri" panose="020F0502020204030204" pitchFamily="34" charset="0"/>
                <a:ea typeface="Calibri" panose="020F0502020204030204" pitchFamily="34" charset="0"/>
                <a:cs typeface="Calibri" panose="020F0502020204030204" pitchFamily="34" charset="0"/>
              </a:rPr>
              <a:t>labklājībai</a:t>
            </a:r>
            <a:endParaRPr lang="lv-LV" sz="2000" b="1"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Calibri" panose="020F0502020204030204" pitchFamily="34" charset="0"/>
              </a:rPr>
              <a:t>Pievilcīga</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ekotūrisma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piedāvājuma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veidošanai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vienlīdz</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svarīgi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pārzināt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ekotūrisma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ekonomiskās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sakarības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veikt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dabas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vērtību</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arī</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kultūras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mantojuma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izpēti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radīt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augstu</a:t>
            </a:r>
            <a:r>
              <a:rPr lang="en-US" sz="2000" b="1" dirty="0">
                <a:latin typeface="Calibri" panose="020F0502020204030204" pitchFamily="34" charset="0"/>
                <a:ea typeface="Calibri" panose="020F0502020204030204" pitchFamily="34" charset="0"/>
                <a:cs typeface="Calibri" panose="020F0502020204030204" pitchFamily="34" charset="0"/>
              </a:rPr>
              <a:t> vides </a:t>
            </a:r>
            <a:r>
              <a:rPr lang="en-US" sz="2000" b="1" dirty="0" err="1">
                <a:latin typeface="Calibri" panose="020F0502020204030204" pitchFamily="34" charset="0"/>
                <a:ea typeface="Calibri" panose="020F0502020204030204" pitchFamily="34" charset="0"/>
                <a:cs typeface="Calibri" panose="020F0502020204030204" pitchFamily="34" charset="0"/>
              </a:rPr>
              <a:t>apziņu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ekotūrisma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mērķa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teritorijās</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3618835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4555478"/>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u="sng" dirty="0" err="1" smtClean="0">
                <a:latin typeface="Calibri" panose="020F0502020204030204" pitchFamily="34" charset="0"/>
                <a:ea typeface="Calibri" panose="020F0502020204030204" pitchFamily="34" charset="0"/>
                <a:cs typeface="Calibri" panose="020F0502020204030204" pitchFamily="34" charset="0"/>
              </a:rPr>
              <a:t>Madonas</a:t>
            </a:r>
            <a:r>
              <a:rPr lang="en-US" sz="2000" b="1" u="sng" dirty="0" smtClean="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Calibri" panose="020F0502020204030204" pitchFamily="34" charset="0"/>
              </a:rPr>
              <a:t>Palielinoties</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ekotūristu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plūsmai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arvien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nozīmīgāki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kļūst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jautājumi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kuru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risināšanā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nepieciešams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izmantot</a:t>
            </a:r>
            <a:r>
              <a:rPr lang="en-US" sz="2000" b="1" dirty="0">
                <a:latin typeface="Calibri" panose="020F0502020204030204" pitchFamily="34" charset="0"/>
                <a:ea typeface="Calibri" panose="020F0502020204030204" pitchFamily="34" charset="0"/>
                <a:cs typeface="Calibri" panose="020F0502020204030204" pitchFamily="34" charset="0"/>
              </a:rPr>
              <a:t> vides </a:t>
            </a:r>
            <a:r>
              <a:rPr lang="en-US" sz="2000" b="1" dirty="0" err="1">
                <a:latin typeface="Calibri" panose="020F0502020204030204" pitchFamily="34" charset="0"/>
                <a:ea typeface="Calibri" panose="020F0502020204030204" pitchFamily="34" charset="0"/>
                <a:cs typeface="Calibri" panose="020F0502020204030204" pitchFamily="34" charset="0"/>
              </a:rPr>
              <a:t>disciplīnu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jomas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pētniecības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komponenti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līdz</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šim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funkcionējošu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tehnoloģiju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formu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pilnveidošanu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jaunu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tehnoloģiju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veidošanu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balstās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uz</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atjaunojamiem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resursiem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izmantoto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materiālu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apriti</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lv-LV" sz="20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Wingdings" panose="05000000000000000000" pitchFamily="2" charset="2"/>
              <a:buChar char="ü"/>
            </a:pPr>
            <a:r>
              <a:rPr lang="en-US" sz="2000" b="1" dirty="0" err="1" smtClean="0">
                <a:latin typeface="Calibri" panose="020F0502020204030204" pitchFamily="34" charset="0"/>
                <a:ea typeface="Calibri" panose="020F0502020204030204" pitchFamily="34" charset="0"/>
                <a:cs typeface="Calibri" panose="020F0502020204030204" pitchFamily="34" charset="0"/>
              </a:rPr>
              <a:t>Ekotūrisms</a:t>
            </a:r>
            <a:r>
              <a:rPr lang="en-US" sz="2000" b="1" dirty="0" smtClean="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reģionālo</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augstskolu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niša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Vēsturiskās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ekoloģijas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nozare</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vēl</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gaida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savus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attīstītājus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Savukārt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ekotehnoloģiju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attīstībai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nepieciešama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visu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kompetento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dažādu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nozaru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speciālistu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sadarbības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platforma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iespējams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atsevišķas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valsts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programmas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veidā</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lv-LV"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Wingdings" panose="05000000000000000000" pitchFamily="2" charset="2"/>
              <a:buChar char="ü"/>
            </a:pPr>
            <a:endParaRPr lang="lv-LV"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358068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4427238"/>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u="sng" dirty="0" err="1" smtClean="0">
                <a:latin typeface="Calibri" panose="020F0502020204030204" pitchFamily="34" charset="0"/>
                <a:ea typeface="Calibri" panose="020F0502020204030204" pitchFamily="34" charset="0"/>
                <a:cs typeface="Calibri" panose="020F0502020204030204" pitchFamily="34" charset="0"/>
              </a:rPr>
              <a:t>Madonas</a:t>
            </a:r>
            <a:r>
              <a:rPr lang="en-US" sz="2000" b="1" u="sng" dirty="0" smtClean="0">
                <a:latin typeface="Calibri" panose="020F0502020204030204" pitchFamily="34" charset="0"/>
                <a:ea typeface="Calibri" panose="020F0502020204030204" pitchFamily="34" charset="0"/>
                <a:cs typeface="Calibri" panose="020F0502020204030204" pitchFamily="34" charset="0"/>
              </a:rPr>
              <a:t> </a:t>
            </a:r>
            <a:r>
              <a:rPr lang="en-US" sz="2000" b="1" u="sng" dirty="0" err="1">
                <a:latin typeface="Calibri" panose="020F0502020204030204" pitchFamily="34" charset="0"/>
                <a:ea typeface="Calibri" panose="020F0502020204030204" pitchFamily="34" charset="0"/>
                <a:cs typeface="Calibri" panose="020F0502020204030204" pitchFamily="34"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Calibri" panose="020F0502020204030204" pitchFamily="34" charset="0"/>
              </a:rPr>
              <a:t>Latvijas</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nākotnes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attīstību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nevar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modelēt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diskutēt</a:t>
            </a:r>
            <a:r>
              <a:rPr lang="en-US" sz="2000" dirty="0">
                <a:latin typeface="Calibri" panose="020F0502020204030204" pitchFamily="34" charset="0"/>
                <a:ea typeface="Calibri" panose="020F0502020204030204" pitchFamily="34" charset="0"/>
                <a:cs typeface="Calibri" panose="020F0502020204030204" pitchFamily="34" charset="0"/>
              </a:rPr>
              <a:t> par to un </a:t>
            </a:r>
            <a:r>
              <a:rPr lang="en-US" sz="2000" dirty="0" err="1">
                <a:latin typeface="Calibri" panose="020F0502020204030204" pitchFamily="34" charset="0"/>
                <a:ea typeface="Calibri" panose="020F0502020204030204" pitchFamily="34" charset="0"/>
                <a:cs typeface="Calibri" panose="020F0502020204030204" pitchFamily="34" charset="0"/>
              </a:rPr>
              <a:t>pieņemt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lēmumus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tikai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atrodoties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Rīgā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Briselē</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Diskusiju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norises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vietai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milzu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smtClean="0">
                <a:latin typeface="Calibri" panose="020F0502020204030204" pitchFamily="34" charset="0"/>
                <a:ea typeface="Calibri" panose="020F0502020204030204" pitchFamily="34" charset="0"/>
                <a:cs typeface="Calibri" panose="020F0502020204030204" pitchFamily="34" charset="0"/>
              </a:rPr>
              <a:t>nozīme</a:t>
            </a:r>
            <a:endParaRPr lang="lv-LV" sz="20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Calibri" panose="020F0502020204030204" pitchFamily="34" charset="0"/>
              </a:rPr>
              <a:t>Latvijā</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32 </a:t>
            </a:r>
            <a:r>
              <a:rPr lang="en-US" sz="2000" dirty="0" err="1">
                <a:latin typeface="Calibri" panose="020F0502020204030204" pitchFamily="34" charset="0"/>
                <a:ea typeface="Calibri" panose="020F0502020204030204" pitchFamily="34" charset="0"/>
                <a:cs typeface="Calibri" panose="020F0502020204030204" pitchFamily="34" charset="0"/>
              </a:rPr>
              <a:t>zonējumi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dažādiem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dienestiem</a:t>
            </a:r>
            <a:r>
              <a:rPr lang="en-US" sz="2000" dirty="0">
                <a:latin typeface="Calibri" panose="020F0502020204030204" pitchFamily="34" charset="0"/>
                <a:ea typeface="Calibri" panose="020F0502020204030204" pitchFamily="34" charset="0"/>
                <a:cs typeface="Calibri" panose="020F0502020204030204" pitchFamily="34" charset="0"/>
              </a:rPr>
              <a:t> – VID, </a:t>
            </a:r>
            <a:r>
              <a:rPr lang="en-US" sz="2000" dirty="0" err="1">
                <a:latin typeface="Calibri" panose="020F0502020204030204" pitchFamily="34" charset="0"/>
                <a:ea typeface="Calibri" panose="020F0502020204030204" pitchFamily="34" charset="0"/>
                <a:cs typeface="Calibri" panose="020F0502020204030204" pitchFamily="34" charset="0"/>
              </a:rPr>
              <a:t>Pārtikas</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veterinārajam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dienestam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u.c</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Katrs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zonējums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atšķirīgs</a:t>
            </a:r>
            <a:r>
              <a:rPr lang="en-US" sz="2000" dirty="0">
                <a:latin typeface="Calibri" panose="020F0502020204030204" pitchFamily="34" charset="0"/>
                <a:ea typeface="Calibri" panose="020F0502020204030204" pitchFamily="34" charset="0"/>
                <a:cs typeface="Calibri" panose="020F0502020204030204" pitchFamily="34" charset="0"/>
              </a:rPr>
              <a:t> un </a:t>
            </a:r>
            <a:r>
              <a:rPr lang="en-US" sz="2000" dirty="0" err="1">
                <a:latin typeface="Calibri" panose="020F0502020204030204" pitchFamily="34" charset="0"/>
                <a:ea typeface="Calibri" panose="020F0502020204030204" pitchFamily="34" charset="0"/>
                <a:cs typeface="Calibri" panose="020F0502020204030204" pitchFamily="34" charset="0"/>
              </a:rPr>
              <a:t>tas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izriet</a:t>
            </a:r>
            <a:r>
              <a:rPr lang="en-US" sz="2000" dirty="0">
                <a:latin typeface="Calibri" panose="020F0502020204030204" pitchFamily="34" charset="0"/>
                <a:ea typeface="Calibri" panose="020F0502020204030204" pitchFamily="34" charset="0"/>
                <a:cs typeface="Calibri" panose="020F0502020204030204" pitchFamily="34" charset="0"/>
              </a:rPr>
              <a:t> no </a:t>
            </a:r>
            <a:r>
              <a:rPr lang="en-US" sz="2000" dirty="0" err="1">
                <a:latin typeface="Calibri" panose="020F0502020204030204" pitchFamily="34" charset="0"/>
                <a:ea typeface="Calibri" panose="020F0502020204030204" pitchFamily="34" charset="0"/>
                <a:cs typeface="Calibri" panose="020F0502020204030204" pitchFamily="34" charset="0"/>
              </a:rPr>
              <a:t>attiecīgā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dienesta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funkcijām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nepieciešamās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darba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intensitātes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konkrētā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teritorijā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resursu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kapacitātes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u.c</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faktoriem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Visiem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dienestiem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noteikt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vienādu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zonējumu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bezjēdzīgi</a:t>
            </a:r>
            <a:r>
              <a:rPr lang="en-US" sz="2000" b="1" dirty="0">
                <a:latin typeface="Calibri" panose="020F0502020204030204" pitchFamily="34" charset="0"/>
                <a:ea typeface="Calibri" panose="020F0502020204030204" pitchFamily="34" charset="0"/>
                <a:cs typeface="Calibri" panose="020F0502020204030204" pitchFamily="34" charset="0"/>
              </a:rPr>
              <a:t>, bet </a:t>
            </a:r>
            <a:r>
              <a:rPr lang="en-US" sz="2000" b="1" dirty="0" err="1">
                <a:latin typeface="Calibri" panose="020F0502020204030204" pitchFamily="34" charset="0"/>
                <a:ea typeface="Calibri" panose="020F0502020204030204" pitchFamily="34" charset="0"/>
                <a:cs typeface="Calibri" panose="020F0502020204030204" pitchFamily="34" charset="0"/>
              </a:rPr>
              <a:t>ir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jārod</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risinājums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kā</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uzņēmējiem</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iedzīvotājiem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padarīt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savu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ikdienas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dzīvi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vienkāršāku</a:t>
            </a:r>
            <a:r>
              <a:rPr lang="en-US" sz="2000" b="1" dirty="0">
                <a:latin typeface="Calibri" panose="020F0502020204030204" pitchFamily="34" charset="0"/>
                <a:ea typeface="Calibri" panose="020F0502020204030204" pitchFamily="34" charset="0"/>
                <a:cs typeface="Calibri" panose="020F0502020204030204" pitchFamily="34" charset="0"/>
              </a:rPr>
              <a:t> un </a:t>
            </a:r>
            <a:r>
              <a:rPr lang="en-US" sz="2000" b="1" dirty="0" err="1">
                <a:latin typeface="Calibri" panose="020F0502020204030204" pitchFamily="34" charset="0"/>
                <a:ea typeface="Calibri" panose="020F0502020204030204" pitchFamily="34" charset="0"/>
                <a:cs typeface="Calibri" panose="020F0502020204030204" pitchFamily="34" charset="0"/>
              </a:rPr>
              <a:t>saprotamāku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gadījumos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kad</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nepieciešams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kontaktēt</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dažādiem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valsts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dienestiem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Viens</a:t>
            </a:r>
            <a:r>
              <a:rPr lang="en-US" sz="2000" b="1" dirty="0">
                <a:latin typeface="Calibri" panose="020F0502020204030204" pitchFamily="34" charset="0"/>
                <a:ea typeface="Calibri" panose="020F0502020204030204" pitchFamily="34" charset="0"/>
                <a:cs typeface="Calibri" panose="020F0502020204030204" pitchFamily="34" charset="0"/>
              </a:rPr>
              <a:t> no </a:t>
            </a:r>
            <a:r>
              <a:rPr lang="en-US" sz="2000" b="1" dirty="0" err="1">
                <a:latin typeface="Calibri" panose="020F0502020204030204" pitchFamily="34" charset="0"/>
                <a:ea typeface="Calibri" panose="020F0502020204030204" pitchFamily="34" charset="0"/>
                <a:cs typeface="Calibri" panose="020F0502020204030204" pitchFamily="34" charset="0"/>
              </a:rPr>
              <a:t>šādiem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risinājumiem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ir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vienas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pieturas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aģentūras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kas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pārstāv</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visus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dienestus</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2052476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039713"/>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2000" u="sng" dirty="0" err="1">
                <a:latin typeface="Calibri" panose="020F0502020204030204" pitchFamily="34" charset="0"/>
                <a:ea typeface="Calibri" panose="020F0502020204030204" pitchFamily="34" charset="0"/>
                <a:cs typeface="Calibri" panose="020F0502020204030204" pitchFamily="34" charset="0"/>
              </a:rPr>
              <a:t>Līvānu</a:t>
            </a:r>
            <a:r>
              <a:rPr lang="en-US" sz="2000" u="sng" dirty="0">
                <a:latin typeface="Calibri" panose="020F0502020204030204" pitchFamily="34" charset="0"/>
                <a:ea typeface="Calibri" panose="020F0502020204030204" pitchFamily="34" charset="0"/>
                <a:cs typeface="Calibri" panose="020F0502020204030204" pitchFamily="34" charset="0"/>
              </a:rPr>
              <a:t> </a:t>
            </a:r>
            <a:r>
              <a:rPr lang="en-US" sz="2000" u="sng" dirty="0" err="1">
                <a:latin typeface="Calibri" panose="020F0502020204030204" pitchFamily="34" charset="0"/>
                <a:ea typeface="Calibri" panose="020F0502020204030204" pitchFamily="34" charset="0"/>
                <a:cs typeface="Calibri" panose="020F0502020204030204" pitchFamily="34"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Times New Roman" panose="02020603050405020304" pitchFamily="18" charset="0"/>
              </a:rPr>
              <a:t>Reģionālās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attīstības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kontekstā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svarīgi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apzināties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konkurētspējīgas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tās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vietas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kurām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kvalitatīva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dzīves</a:t>
            </a:r>
            <a:r>
              <a:rPr lang="en-US" sz="2000" b="1" dirty="0">
                <a:latin typeface="Calibri" panose="020F0502020204030204" pitchFamily="34" charset="0"/>
                <a:ea typeface="Calibri" panose="020F0502020204030204" pitchFamily="34" charset="0"/>
                <a:cs typeface="Times New Roman" panose="02020603050405020304" pitchFamily="18" charset="0"/>
              </a:rPr>
              <a:t> vide, </a:t>
            </a:r>
            <a:r>
              <a:rPr lang="en-US" sz="2000" b="1" dirty="0" err="1">
                <a:latin typeface="Calibri" panose="020F0502020204030204" pitchFamily="34" charset="0"/>
                <a:ea typeface="Calibri" panose="020F0502020204030204" pitchFamily="34" charset="0"/>
                <a:cs typeface="Times New Roman" panose="02020603050405020304" pitchFamily="18" charset="0"/>
              </a:rPr>
              <a:t>transporta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pieejamība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Ļoti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nozīmīgs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aspekts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vietas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kapitāla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kontekstā</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dabas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kapitāla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dabas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vērtības</a:t>
            </a:r>
            <a:r>
              <a:rPr lang="en-US" sz="2000" b="1" dirty="0">
                <a:latin typeface="Calibri" panose="020F0502020204030204" pitchFamily="34" charset="0"/>
                <a:ea typeface="Calibri" panose="020F0502020204030204" pitchFamily="34" charset="0"/>
                <a:cs typeface="Times New Roman" panose="02020603050405020304" pitchFamily="18" charset="0"/>
              </a:rPr>
              <a:t> un to </a:t>
            </a:r>
            <a:r>
              <a:rPr lang="en-US" sz="2000" b="1" dirty="0" err="1">
                <a:latin typeface="Calibri" panose="020F0502020204030204" pitchFamily="34" charset="0"/>
                <a:ea typeface="Calibri" panose="020F0502020204030204" pitchFamily="34" charset="0"/>
                <a:cs typeface="Times New Roman" panose="02020603050405020304" pitchFamily="18" charset="0"/>
              </a:rPr>
              <a:t>daudzveidība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saglabāšana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nākamajām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paaudzēm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Tomēr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vislielākā</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vērtība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cilvēkkapitāls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tostarp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nosacījumi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kas</a:t>
            </a:r>
            <a:r>
              <a:rPr lang="en-US" sz="2000" dirty="0">
                <a:latin typeface="Calibri" panose="020F0502020204030204" pitchFamily="34" charset="0"/>
                <a:ea typeface="Calibri" panose="020F0502020204030204" pitchFamily="34" charset="0"/>
                <a:cs typeface="Times New Roman" panose="02020603050405020304" pitchFamily="18" charset="0"/>
              </a:rPr>
              <a:t> to </a:t>
            </a:r>
            <a:r>
              <a:rPr lang="en-US" sz="2000" dirty="0" err="1">
                <a:latin typeface="Calibri" panose="020F0502020204030204" pitchFamily="34" charset="0"/>
                <a:ea typeface="Calibri" panose="020F0502020204030204" pitchFamily="34" charset="0"/>
                <a:cs typeface="Times New Roman" panose="02020603050405020304" pitchFamily="18" charset="0"/>
              </a:rPr>
              <a:t>nodrošina</a:t>
            </a:r>
            <a:r>
              <a:rPr lang="en-US" sz="2000" dirty="0">
                <a:latin typeface="Calibri" panose="020F0502020204030204" pitchFamily="34" charset="0"/>
                <a:ea typeface="Calibri" panose="020F0502020204030204" pitchFamily="34" charset="0"/>
                <a:cs typeface="Times New Roman" panose="02020603050405020304" pitchFamily="18" charset="0"/>
              </a:rPr>
              <a:t> – </a:t>
            </a:r>
            <a:r>
              <a:rPr lang="en-US" sz="2000" dirty="0" err="1">
                <a:latin typeface="Calibri" panose="020F0502020204030204" pitchFamily="34" charset="0"/>
                <a:ea typeface="Calibri" panose="020F0502020204030204" pitchFamily="34" charset="0"/>
                <a:cs typeface="Times New Roman" panose="02020603050405020304" pitchFamily="18" charset="0"/>
              </a:rPr>
              <a:t>labas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izglītības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gūšanas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iespējas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sasniedzamā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attālumā</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Turīgā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sabiedrībā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augstāku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prioritāti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iegūst</a:t>
            </a:r>
            <a:r>
              <a:rPr lang="en-US" sz="2000" dirty="0">
                <a:latin typeface="Calibri" panose="020F0502020204030204" pitchFamily="34" charset="0"/>
                <a:ea typeface="Calibri" panose="020F0502020204030204" pitchFamily="34" charset="0"/>
                <a:cs typeface="Times New Roman" panose="02020603050405020304" pitchFamily="18" charset="0"/>
              </a:rPr>
              <a:t> vides </a:t>
            </a:r>
            <a:r>
              <a:rPr lang="en-US" sz="2000" dirty="0" err="1">
                <a:latin typeface="Calibri" panose="020F0502020204030204" pitchFamily="34" charset="0"/>
                <a:ea typeface="Calibri" panose="020F0502020204030204" pitchFamily="34" charset="0"/>
                <a:cs typeface="Times New Roman" panose="02020603050405020304" pitchFamily="18" charset="0"/>
              </a:rPr>
              <a:t>sakārtošanas</a:t>
            </a:r>
            <a:r>
              <a:rPr lang="en-US" sz="2000" dirty="0">
                <a:latin typeface="Calibri" panose="020F0502020204030204" pitchFamily="34" charset="0"/>
                <a:ea typeface="Calibri" panose="020F0502020204030204" pitchFamily="34" charset="0"/>
                <a:cs typeface="Times New Roman" panose="02020603050405020304" pitchFamily="18" charset="0"/>
              </a:rPr>
              <a:t> un </a:t>
            </a:r>
            <a:r>
              <a:rPr lang="en-US" sz="2000" dirty="0" err="1">
                <a:latin typeface="Calibri" panose="020F0502020204030204" pitchFamily="34" charset="0"/>
                <a:ea typeface="Calibri" panose="020F0502020204030204" pitchFamily="34" charset="0"/>
                <a:cs typeface="Times New Roman" panose="02020603050405020304" pitchFamily="18" charset="0"/>
              </a:rPr>
              <a:t>dabas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aizsardzības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jautājumi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tostarp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pieaug</a:t>
            </a:r>
            <a:r>
              <a:rPr lang="en-US" sz="2000" dirty="0">
                <a:latin typeface="Calibri" panose="020F0502020204030204" pitchFamily="34" charset="0"/>
                <a:ea typeface="Calibri" panose="020F0502020204030204" pitchFamily="34" charset="0"/>
                <a:cs typeface="Times New Roman" panose="02020603050405020304" pitchFamily="18" charset="0"/>
              </a:rPr>
              <a:t> vides </a:t>
            </a:r>
            <a:r>
              <a:rPr lang="en-US" sz="2000" dirty="0" err="1">
                <a:latin typeface="Calibri" panose="020F0502020204030204" pitchFamily="34" charset="0"/>
                <a:ea typeface="Calibri" panose="020F0502020204030204" pitchFamily="34" charset="0"/>
                <a:cs typeface="Times New Roman" panose="02020603050405020304" pitchFamily="18" charset="0"/>
              </a:rPr>
              <a:t>izglītības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prestižs</a:t>
            </a:r>
            <a:r>
              <a:rPr lang="en-US" sz="2000" dirty="0">
                <a:latin typeface="Calibri" panose="020F0502020204030204" pitchFamily="34" charset="0"/>
                <a:ea typeface="Calibri" panose="020F0502020204030204" pitchFamily="34" charset="0"/>
                <a:cs typeface="Times New Roman" panose="02020603050405020304" pitchFamily="18" charset="0"/>
              </a:rPr>
              <a:t> un </a:t>
            </a:r>
            <a:r>
              <a:rPr lang="en-US" sz="2000" dirty="0" err="1">
                <a:latin typeface="Calibri" panose="020F0502020204030204" pitchFamily="34" charset="0"/>
                <a:ea typeface="Calibri" panose="020F0502020204030204" pitchFamily="34" charset="0"/>
                <a:cs typeface="Times New Roman" panose="02020603050405020304" pitchFamily="18" charset="0"/>
              </a:rPr>
              <a:t>nozīme</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Reģionālās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attīstības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kontekstā</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Līvānu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piemērs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liecina</a:t>
            </a:r>
            <a:r>
              <a:rPr lang="en-US" sz="2000" dirty="0">
                <a:latin typeface="Calibri" panose="020F0502020204030204" pitchFamily="34" charset="0"/>
                <a:ea typeface="Calibri" panose="020F0502020204030204" pitchFamily="34" charset="0"/>
                <a:cs typeface="Times New Roman" panose="02020603050405020304" pitchFamily="18" charset="0"/>
              </a:rPr>
              <a:t> par to, </a:t>
            </a:r>
            <a:r>
              <a:rPr lang="en-US" sz="2000" dirty="0" err="1">
                <a:latin typeface="Calibri" panose="020F0502020204030204" pitchFamily="34" charset="0"/>
                <a:ea typeface="Calibri" panose="020F0502020204030204" pitchFamily="34" charset="0"/>
                <a:cs typeface="Times New Roman" panose="02020603050405020304" pitchFamily="18" charset="0"/>
              </a:rPr>
              <a:t>ka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augstās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tehnoloģijas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uzņēmumi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var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sekmīgi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darboties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arī</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nelielos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attīstības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centros</a:t>
            </a:r>
            <a:r>
              <a:rPr lang="en-US" sz="2000" dirty="0">
                <a:latin typeface="Calibri" panose="020F0502020204030204" pitchFamily="34" charset="0"/>
                <a:ea typeface="Calibri" panose="020F0502020204030204" pitchFamily="34" charset="0"/>
                <a:cs typeface="Times New Roman" panose="02020603050405020304" pitchFamily="18" charset="0"/>
              </a:rPr>
              <a:t> un, pats </a:t>
            </a:r>
            <a:r>
              <a:rPr lang="en-US" sz="2000" dirty="0" err="1">
                <a:latin typeface="Calibri" panose="020F0502020204030204" pitchFamily="34" charset="0"/>
                <a:ea typeface="Calibri" panose="020F0502020204030204" pitchFamily="34" charset="0"/>
                <a:cs typeface="Times New Roman" panose="02020603050405020304" pitchFamily="18" charset="0"/>
              </a:rPr>
              <a:t>galvenais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šādu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uzņēmumu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laboratorijās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praktiski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ievirzītiem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pētniekiem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var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būt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pilnvērtīgas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darba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iespējas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arī</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ārpus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Rīgas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vai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lielākajām</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Latvijas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pilsētām</a:t>
            </a:r>
            <a:endParaRPr lang="lv-LV"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82496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698355"/>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2000" u="sng" dirty="0" err="1">
                <a:latin typeface="Calibri" panose="020F0502020204030204" pitchFamily="34" charset="0"/>
                <a:ea typeface="Calibri" panose="020F0502020204030204" pitchFamily="34" charset="0"/>
                <a:cs typeface="Calibri" panose="020F0502020204030204" pitchFamily="34" charset="0"/>
              </a:rPr>
              <a:t>Līvānu</a:t>
            </a:r>
            <a:r>
              <a:rPr lang="en-US" sz="2000" u="sng" dirty="0">
                <a:latin typeface="Calibri" panose="020F0502020204030204" pitchFamily="34" charset="0"/>
                <a:ea typeface="Calibri" panose="020F0502020204030204" pitchFamily="34" charset="0"/>
                <a:cs typeface="Calibri" panose="020F0502020204030204" pitchFamily="34" charset="0"/>
              </a:rPr>
              <a:t> </a:t>
            </a:r>
            <a:r>
              <a:rPr lang="en-US" sz="2000" u="sng" dirty="0" err="1" smtClean="0">
                <a:latin typeface="Calibri" panose="020F0502020204030204" pitchFamily="34" charset="0"/>
                <a:ea typeface="Calibri" panose="020F0502020204030204" pitchFamily="34" charset="0"/>
                <a:cs typeface="Calibri" panose="020F0502020204030204" pitchFamily="34" charset="0"/>
              </a:rPr>
              <a:t>konference</a:t>
            </a:r>
            <a:endParaRPr lang="en-US" sz="2000" u="sng"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Wingdings" panose="05000000000000000000" pitchFamily="2" charset="2"/>
              <a:buChar char="ü"/>
            </a:pP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svarīgi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lai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valsts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līmeņa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plānošana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būtu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savstarpēji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saistīta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reģionu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novadu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pilsētu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plāniem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Lokālās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intereses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vienmēr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vislabāk</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var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pārzināt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paši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vietējo</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interešu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subjekti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tostarp</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uzņēmēji</a:t>
            </a:r>
            <a:r>
              <a:rPr lang="en-US" sz="2000"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novadu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pašvaldības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Dažos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gadījumos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precīzas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plānošanas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efektīvas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investīcijas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dažu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citu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īpašu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novadam</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specifisku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apstākļu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dēļ</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var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veiksmīgi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attīstīties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procesi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kuri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nacionāla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mēroga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plānos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uz</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šādu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parametru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attīstības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centriem</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parasti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netiek</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attiecināti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Līvānu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gadījumā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tā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zināšanu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intensīva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ražošana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speciāla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pielietojuma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optiskās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šķiedras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ražotnes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tāpat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arī</a:t>
            </a:r>
            <a:r>
              <a:rPr lang="en-US" sz="2000" dirty="0" smtClean="0">
                <a:latin typeface="Calibri" panose="020F0502020204030204" pitchFamily="34" charset="0"/>
                <a:ea typeface="Calibri" panose="020F0502020204030204" pitchFamily="34" charset="0"/>
                <a:cs typeface="Times New Roman" panose="02020603050405020304" pitchFamily="18" charset="0"/>
              </a:rPr>
              <a:t> no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tās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izrietošās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iespējas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veidot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augstskolu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filiāli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pilnvērtīgu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studiju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procesu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lv-LV" sz="2000" dirty="0" smtClean="0">
                <a:latin typeface="Calibri" panose="020F0502020204030204" pitchFamily="34" charset="0"/>
                <a:ea typeface="Calibri" panose="020F0502020204030204" pitchFamily="34" charset="0"/>
                <a:cs typeface="Times New Roman" panose="02020603050405020304" pitchFamily="18" charset="0"/>
              </a:rPr>
              <a:t>RTA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filiāle</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kurā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mācību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uzsākuši</a:t>
            </a:r>
            <a:r>
              <a:rPr lang="en-US" sz="2000" dirty="0" smtClean="0">
                <a:latin typeface="Calibri" panose="020F0502020204030204" pitchFamily="34" charset="0"/>
                <a:ea typeface="Calibri" panose="020F0502020204030204" pitchFamily="34" charset="0"/>
                <a:cs typeface="Times New Roman" panose="02020603050405020304" pitchFamily="18" charset="0"/>
              </a:rPr>
              <a:t> 40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studenti</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Izmantojot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vietas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kapitāla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pieeju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Stratēģija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Latvija</a:t>
            </a:r>
            <a:r>
              <a:rPr lang="en-US" sz="2000" dirty="0" smtClean="0">
                <a:latin typeface="Calibri" panose="020F0502020204030204" pitchFamily="34" charset="0"/>
                <a:ea typeface="Calibri" panose="020F0502020204030204" pitchFamily="34" charset="0"/>
                <a:cs typeface="Times New Roman" panose="02020603050405020304" pitchFamily="18" charset="0"/>
              </a:rPr>
              <a:t> 2030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paredzējusi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gan</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saglabāt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dabas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resursus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jeb</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dabas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kapitālu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nākamajām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paaudzēm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gan</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sakārtot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ceļus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Nacionālie</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ilgtermiņa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plānošanas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dokumenti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paredz</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līdz</a:t>
            </a:r>
            <a:r>
              <a:rPr lang="en-US" sz="2000" dirty="0" smtClean="0">
                <a:latin typeface="Calibri" panose="020F0502020204030204" pitchFamily="34" charset="0"/>
                <a:ea typeface="Calibri" panose="020F0502020204030204" pitchFamily="34" charset="0"/>
                <a:cs typeface="Times New Roman" panose="02020603050405020304" pitchFamily="18" charset="0"/>
              </a:rPr>
              <a:t> 2020.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gadam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sakārtot</a:t>
            </a:r>
            <a:r>
              <a:rPr lang="en-US" sz="2000" dirty="0" smtClean="0">
                <a:latin typeface="Calibri" panose="020F0502020204030204" pitchFamily="34" charset="0"/>
                <a:ea typeface="Calibri" panose="020F0502020204030204" pitchFamily="34" charset="0"/>
                <a:cs typeface="Times New Roman" panose="02020603050405020304" pitchFamily="18" charset="0"/>
              </a:rPr>
              <a:t> 50%,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līdz</a:t>
            </a:r>
            <a:r>
              <a:rPr lang="en-US" sz="2000" dirty="0" smtClean="0">
                <a:latin typeface="Calibri" panose="020F0502020204030204" pitchFamily="34" charset="0"/>
                <a:ea typeface="Calibri" panose="020F0502020204030204" pitchFamily="34" charset="0"/>
                <a:cs typeface="Times New Roman" panose="02020603050405020304" pitchFamily="18" charset="0"/>
              </a:rPr>
              <a:t> 2030.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gadam</a:t>
            </a:r>
            <a:r>
              <a:rPr lang="en-US" sz="2000" dirty="0" smtClean="0">
                <a:latin typeface="Calibri" panose="020F0502020204030204" pitchFamily="34" charset="0"/>
                <a:ea typeface="Calibri" panose="020F0502020204030204" pitchFamily="34" charset="0"/>
                <a:cs typeface="Times New Roman" panose="02020603050405020304" pitchFamily="18" charset="0"/>
              </a:rPr>
              <a:t> – 100%.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Finansējuma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(ne-)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pietiekamība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katrā</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nākamajā</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īstermiņa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vidēja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termiņa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plānošanas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periodā</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liek</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apšaubīt</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šādu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līdzīgu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nozīmīgu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mērķu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īstenošanas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iespējas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1743122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974" y="937020"/>
            <a:ext cx="11372851" cy="5039713"/>
          </a:xfrm>
          <a:prstGeom prst="rect">
            <a:avLst/>
          </a:prstGeom>
        </p:spPr>
        <p:txBody>
          <a:bodyPr wrap="square">
            <a:spAutoFit/>
          </a:bodyPr>
          <a:lstStyle/>
          <a:p>
            <a:pPr algn="just">
              <a:lnSpc>
                <a:spcPct val="107000"/>
              </a:lnSpc>
              <a:spcAft>
                <a:spcPts val="800"/>
              </a:spcAft>
            </a:pPr>
            <a:r>
              <a:rPr lang="lv-LV" sz="2400" b="1" dirty="0">
                <a:latin typeface="Calibri" panose="020F0502020204030204" pitchFamily="34" charset="0"/>
                <a:ea typeface="Calibri" panose="020F0502020204030204" pitchFamily="34" charset="0"/>
                <a:cs typeface="Times New Roman" panose="02020603050405020304" pitchFamily="18" charset="0"/>
              </a:rPr>
              <a:t>Reģionālā attīstība, dzīves un darbošanās vide: demogrāfiskie, ekoloģiskie, </a:t>
            </a:r>
            <a:r>
              <a:rPr lang="lv-LV" sz="2400" b="1" dirty="0" err="1">
                <a:latin typeface="Calibri" panose="020F0502020204030204" pitchFamily="34" charset="0"/>
                <a:ea typeface="Calibri" panose="020F0502020204030204" pitchFamily="34" charset="0"/>
                <a:cs typeface="Times New Roman" panose="02020603050405020304" pitchFamily="18" charset="0"/>
              </a:rPr>
              <a:t>kultūrsociālie</a:t>
            </a:r>
            <a:r>
              <a:rPr lang="lv-LV" sz="2400" b="1" dirty="0">
                <a:latin typeface="Calibri" panose="020F0502020204030204" pitchFamily="34" charset="0"/>
                <a:ea typeface="Calibri" panose="020F0502020204030204" pitchFamily="34" charset="0"/>
                <a:cs typeface="Times New Roman" panose="02020603050405020304" pitchFamily="18" charset="0"/>
              </a:rPr>
              <a:t> un ekonomiskie aspekti</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2000" u="sng" dirty="0" err="1">
                <a:latin typeface="Calibri" panose="020F0502020204030204" pitchFamily="34" charset="0"/>
                <a:ea typeface="Calibri" panose="020F0502020204030204" pitchFamily="34" charset="0"/>
                <a:cs typeface="Calibri" panose="020F0502020204030204" pitchFamily="34" charset="0"/>
              </a:rPr>
              <a:t>Līvānu</a:t>
            </a:r>
            <a:r>
              <a:rPr lang="en-US" sz="2000" u="sng" dirty="0">
                <a:latin typeface="Calibri" panose="020F0502020204030204" pitchFamily="34" charset="0"/>
                <a:ea typeface="Calibri" panose="020F0502020204030204" pitchFamily="34" charset="0"/>
                <a:cs typeface="Calibri" panose="020F0502020204030204" pitchFamily="34" charset="0"/>
              </a:rPr>
              <a:t> </a:t>
            </a:r>
            <a:r>
              <a:rPr lang="en-US" sz="2000" u="sng" dirty="0" err="1">
                <a:latin typeface="Calibri" panose="020F0502020204030204" pitchFamily="34" charset="0"/>
                <a:ea typeface="Calibri" panose="020F0502020204030204" pitchFamily="34" charset="0"/>
                <a:cs typeface="Calibri" panose="020F0502020204030204" pitchFamily="34" charset="0"/>
              </a:rPr>
              <a:t>konference</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Latvijas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aktuālajā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situācijā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pat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ļoti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ierobežota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finansējuma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nosacījumos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saredzamas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rezerves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saistāmas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to,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kāda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daļa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finanšu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resursus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varētu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vajadzētu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izlietot</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citiem</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mērķiem</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kuru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īstenošanu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nedrīkst</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atlikt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Tas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attiecas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arī</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uz</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pašvaldībām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pieejamajiem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finanšu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līdzekļiem</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b="1" dirty="0" err="1" smtClean="0">
                <a:latin typeface="Calibri" panose="020F0502020204030204" pitchFamily="34" charset="0"/>
                <a:ea typeface="Calibri" panose="020F0502020204030204" pitchFamily="34" charset="0"/>
                <a:cs typeface="Times New Roman" panose="02020603050405020304" pitchFamily="18" charset="0"/>
              </a:rPr>
              <a:t>Tranzīts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var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kļūt</a:t>
            </a:r>
            <a:r>
              <a:rPr lang="en-US" sz="2000" b="1" dirty="0" smtClean="0">
                <a:latin typeface="Calibri" panose="020F0502020204030204" pitchFamily="34" charset="0"/>
                <a:ea typeface="Calibri" panose="020F0502020204030204" pitchFamily="34" charset="0"/>
                <a:cs typeface="Times New Roman" panose="02020603050405020304" pitchFamily="18" charset="0"/>
              </a:rPr>
              <a:t> par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nozīmīgu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vietas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kapitāla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faktoru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Vienlaikus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arī</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jāatzīst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tranzīts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var</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negatīvi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ietekmēt</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citus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vietas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kapitāla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vērtības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aspektus</a:t>
            </a:r>
            <a:r>
              <a:rPr lang="en-US" sz="2000" dirty="0" smtClean="0">
                <a:latin typeface="Calibri" panose="020F0502020204030204" pitchFamily="34" charset="0"/>
                <a:ea typeface="Calibri" panose="020F0502020204030204" pitchFamily="34" charset="0"/>
                <a:cs typeface="Times New Roman" panose="02020603050405020304" pitchFamily="18" charset="0"/>
              </a:rPr>
              <a:t> –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īpaši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dabas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kapitālu</a:t>
            </a:r>
            <a:r>
              <a:rPr lang="en-US" sz="2000" dirty="0" smtClean="0">
                <a:latin typeface="Calibri" panose="020F0502020204030204" pitchFamily="34" charset="0"/>
                <a:ea typeface="Calibri" panose="020F0502020204030204" pitchFamily="34" charset="0"/>
                <a:cs typeface="Times New Roman" panose="02020603050405020304" pitchFamily="18" charset="0"/>
              </a:rPr>
              <a:t>, vides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piemērotību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dzīvošanai</a:t>
            </a:r>
            <a:endParaRPr lang="lv-LV"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dirty="0" err="1" smtClean="0">
                <a:latin typeface="Calibri" panose="020F0502020204030204" pitchFamily="34" charset="0"/>
                <a:ea typeface="Calibri" panose="020F0502020204030204" pitchFamily="34" charset="0"/>
                <a:cs typeface="Times New Roman" panose="02020603050405020304" pitchFamily="18" charset="0"/>
              </a:rPr>
              <a:t>Latvijā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jau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šobrīd</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pastāv</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labi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nosacījumi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lai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praktiski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visā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Latvijā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būtu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iespējams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no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Rīgas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nonākt</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aptuveni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2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stundu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laikā</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ko</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būtu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lietderīgi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noteikt</a:t>
            </a:r>
            <a:r>
              <a:rPr lang="en-US" sz="2000" b="1" dirty="0" smtClean="0">
                <a:latin typeface="Calibri" panose="020F0502020204030204" pitchFamily="34" charset="0"/>
                <a:ea typeface="Calibri" panose="020F0502020204030204" pitchFamily="34" charset="0"/>
                <a:cs typeface="Times New Roman" panose="02020603050405020304" pitchFamily="18" charset="0"/>
              </a:rPr>
              <a:t> par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plānošanas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uzdevumu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tuvākajiem</a:t>
            </a:r>
            <a:r>
              <a:rPr lang="en-US" sz="2000" b="1" dirty="0" smtClean="0">
                <a:latin typeface="Calibri" panose="020F0502020204030204" pitchFamily="34" charset="0"/>
                <a:ea typeface="Calibri" panose="020F0502020204030204" pitchFamily="34" charset="0"/>
                <a:cs typeface="Times New Roman" panose="02020603050405020304" pitchFamily="18" charset="0"/>
              </a:rPr>
              <a:t> 5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gadiem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Latvijas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specifika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hroniska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investīciju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nepietiekamība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ceļu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infrastruktūrai</a:t>
            </a:r>
            <a:endParaRPr lang="lv-LV" sz="20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Sliktais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ceļu</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stāvoklis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esošā</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sabiedriskā</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transporta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plānošanas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sistēma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rada</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ierobežojumus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reģionālajai</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err="1" smtClean="0">
                <a:latin typeface="Calibri" panose="020F0502020204030204" pitchFamily="34" charset="0"/>
                <a:ea typeface="Calibri" panose="020F0502020204030204" pitchFamily="34" charset="0"/>
                <a:cs typeface="Times New Roman" panose="02020603050405020304" pitchFamily="18" charset="0"/>
              </a:rPr>
              <a:t>attīstībai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Šo</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faktoru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dēļ</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piemēram</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tiek</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ietekmēta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reģionālo</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augstskolu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pieejamība</a:t>
            </a:r>
            <a:r>
              <a:rPr lang="en-US" sz="2000"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pievilcīgums</a:t>
            </a:r>
            <a:r>
              <a:rPr lang="en-US" sz="2000" dirty="0" smtClean="0">
                <a:latin typeface="Calibri" panose="020F0502020204030204" pitchFamily="34" charset="0"/>
                <a:ea typeface="Calibri" panose="020F0502020204030204" pitchFamily="34" charset="0"/>
                <a:cs typeface="Times New Roman" panose="02020603050405020304" pitchFamily="18" charset="0"/>
              </a:rPr>
              <a:t>, pat,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ja</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augstskolas</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piedāvā</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kvalitatīvu</a:t>
            </a:r>
            <a:r>
              <a:rPr lang="en-US" sz="2000" dirty="0" smtClean="0">
                <a:latin typeface="Calibri" panose="020F0502020204030204" pitchFamily="34" charset="0"/>
                <a:ea typeface="Calibri" panose="020F0502020204030204" pitchFamily="34" charset="0"/>
                <a:cs typeface="Times New Roman" panose="02020603050405020304" pitchFamily="18" charset="0"/>
              </a:rPr>
              <a:t> un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unikālu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studiju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programmu</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apguvi</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61974" y="133193"/>
            <a:ext cx="7353301" cy="895508"/>
          </a:xfrm>
          <a:prstGeom prst="rect">
            <a:avLst/>
          </a:prstGeom>
        </p:spPr>
      </p:pic>
    </p:spTree>
    <p:extLst>
      <p:ext uri="{BB962C8B-B14F-4D97-AF65-F5344CB8AC3E}">
        <p14:creationId xmlns:p14="http://schemas.microsoft.com/office/powerpoint/2010/main" val="282709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4776" y="174811"/>
            <a:ext cx="8081683" cy="1492623"/>
          </a:xfrm>
          <a:prstGeom prst="rect">
            <a:avLst/>
          </a:prstGeom>
        </p:spPr>
      </p:pic>
      <p:sp>
        <p:nvSpPr>
          <p:cNvPr id="2" name="Title 1"/>
          <p:cNvSpPr>
            <a:spLocks noGrp="1"/>
          </p:cNvSpPr>
          <p:nvPr>
            <p:ph type="title"/>
          </p:nvPr>
        </p:nvSpPr>
        <p:spPr>
          <a:xfrm>
            <a:off x="7328647" y="3321424"/>
            <a:ext cx="4760259" cy="443750"/>
          </a:xfrm>
        </p:spPr>
        <p:txBody>
          <a:bodyPr>
            <a:noAutofit/>
          </a:bodyPr>
          <a:lstStyle/>
          <a:p>
            <a:r>
              <a:rPr lang="lv-LV" sz="3600" b="1" dirty="0" smtClean="0">
                <a:solidFill>
                  <a:srgbClr val="50C535"/>
                </a:solidFill>
              </a:rPr>
              <a:t>PROJEKTA AKTIVITĀTES IR</a:t>
            </a:r>
            <a:r>
              <a:rPr lang="lv-LV" sz="3200" b="1" dirty="0" smtClean="0">
                <a:solidFill>
                  <a:srgbClr val="50C535"/>
                </a:solidFill>
              </a:rPr>
              <a:t/>
            </a:r>
            <a:br>
              <a:rPr lang="lv-LV" sz="3200" b="1" dirty="0" smtClean="0">
                <a:solidFill>
                  <a:srgbClr val="50C535"/>
                </a:solidFill>
              </a:rPr>
            </a:br>
            <a:r>
              <a:rPr lang="lv-LV" sz="1400" b="1" dirty="0" smtClean="0">
                <a:solidFill>
                  <a:srgbClr val="50C535"/>
                </a:solidFill>
              </a:rPr>
              <a:t/>
            </a:r>
            <a:br>
              <a:rPr lang="lv-LV" sz="1400" b="1" dirty="0" smtClean="0">
                <a:solidFill>
                  <a:srgbClr val="50C535"/>
                </a:solidFill>
              </a:rPr>
            </a:br>
            <a:r>
              <a:rPr lang="lv-LV" sz="3200" dirty="0" smtClean="0">
                <a:solidFill>
                  <a:srgbClr val="50C535"/>
                </a:solidFill>
              </a:rPr>
              <a:t>2 forumi </a:t>
            </a:r>
            <a:br>
              <a:rPr lang="lv-LV" sz="3200" dirty="0" smtClean="0">
                <a:solidFill>
                  <a:srgbClr val="50C535"/>
                </a:solidFill>
              </a:rPr>
            </a:br>
            <a:r>
              <a:rPr lang="lv-LV" sz="3200" dirty="0" smtClean="0">
                <a:solidFill>
                  <a:srgbClr val="50C535"/>
                </a:solidFill>
              </a:rPr>
              <a:t>3 praktiskās konferences </a:t>
            </a:r>
            <a:br>
              <a:rPr lang="lv-LV" sz="3200" dirty="0" smtClean="0">
                <a:solidFill>
                  <a:srgbClr val="50C535"/>
                </a:solidFill>
              </a:rPr>
            </a:br>
            <a:r>
              <a:rPr lang="lv-LV" sz="3200" dirty="0" smtClean="0">
                <a:solidFill>
                  <a:srgbClr val="50C535"/>
                </a:solidFill>
              </a:rPr>
              <a:t>Rāznas Nacionālā parka desmitgadei veltītā fotoizstāde</a:t>
            </a:r>
            <a:endParaRPr lang="lv-LV" sz="3200" dirty="0">
              <a:solidFill>
                <a:srgbClr val="50C535"/>
              </a:solidFill>
            </a:endParaRPr>
          </a:p>
        </p:txBody>
      </p:sp>
      <p:sp>
        <p:nvSpPr>
          <p:cNvPr id="3" name="Content Placeholder 2"/>
          <p:cNvSpPr>
            <a:spLocks noGrp="1"/>
          </p:cNvSpPr>
          <p:nvPr>
            <p:ph sz="half" idx="1"/>
          </p:nvPr>
        </p:nvSpPr>
        <p:spPr>
          <a:xfrm>
            <a:off x="0" y="1801906"/>
            <a:ext cx="7543801" cy="4652682"/>
          </a:xfrm>
        </p:spPr>
        <p:txBody>
          <a:bodyPr>
            <a:normAutofit lnSpcReduction="10000"/>
          </a:bodyPr>
          <a:lstStyle/>
          <a:p>
            <a:pPr marL="457200" lvl="1" indent="0">
              <a:buNone/>
            </a:pPr>
            <a:r>
              <a:rPr lang="lv-LV" sz="3200" b="1" dirty="0" smtClean="0">
                <a:solidFill>
                  <a:srgbClr val="6D6D6D"/>
                </a:solidFill>
              </a:rPr>
              <a:t>PROJEKTA AKTIVITĀŠU ĪSTENOŠANAS  MĒRĶIS IR  </a:t>
            </a:r>
          </a:p>
          <a:p>
            <a:pPr marL="457200" lvl="1" indent="0">
              <a:buNone/>
            </a:pPr>
            <a:endParaRPr lang="lv-LV" sz="1400" b="1" dirty="0" smtClean="0">
              <a:solidFill>
                <a:srgbClr val="6D6D6D"/>
              </a:solidFill>
            </a:endParaRPr>
          </a:p>
          <a:p>
            <a:pPr marL="457200" lvl="1" indent="0">
              <a:buNone/>
            </a:pPr>
            <a:r>
              <a:rPr lang="lv-LV" sz="3200" dirty="0" smtClean="0">
                <a:solidFill>
                  <a:srgbClr val="6D6D6D"/>
                </a:solidFill>
              </a:rPr>
              <a:t>Radīt platformu ekspertu dialogam par dzīves vides kvalitātes, izglītības, pētniecības un uzņēmējdarbības vides sistēmisko saistību un no tā izrietošajām iespējām veidot augstvērtīgu vides un reģionālo politiku Latvijā un Latgalē </a:t>
            </a:r>
          </a:p>
        </p:txBody>
      </p:sp>
      <p:sp>
        <p:nvSpPr>
          <p:cNvPr id="4" name="Content Placeholder 3"/>
          <p:cNvSpPr>
            <a:spLocks noGrp="1"/>
          </p:cNvSpPr>
          <p:nvPr>
            <p:ph sz="half" idx="2"/>
          </p:nvPr>
        </p:nvSpPr>
        <p:spPr>
          <a:xfrm>
            <a:off x="7328647" y="5284692"/>
            <a:ext cx="4760259" cy="1358154"/>
          </a:xfrm>
        </p:spPr>
        <p:txBody>
          <a:bodyPr>
            <a:normAutofit lnSpcReduction="10000"/>
          </a:bodyPr>
          <a:lstStyle/>
          <a:p>
            <a:pPr marL="0" indent="0">
              <a:buNone/>
            </a:pPr>
            <a:r>
              <a:rPr lang="lv-LV" sz="3200" dirty="0" smtClean="0">
                <a:solidFill>
                  <a:schemeClr val="bg2">
                    <a:lumMod val="50000"/>
                  </a:schemeClr>
                </a:solidFill>
              </a:rPr>
              <a:t>Vairāk nekā 20 sagatavošanas darba grupas</a:t>
            </a:r>
            <a:endParaRPr lang="lv-LV" sz="3200" dirty="0">
              <a:solidFill>
                <a:schemeClr val="bg2">
                  <a:lumMod val="50000"/>
                </a:schemeClr>
              </a:solidFill>
            </a:endParaRPr>
          </a:p>
        </p:txBody>
      </p:sp>
    </p:spTree>
    <p:extLst>
      <p:ext uri="{BB962C8B-B14F-4D97-AF65-F5344CB8AC3E}">
        <p14:creationId xmlns:p14="http://schemas.microsoft.com/office/powerpoint/2010/main" val="1799630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1"/>
            <a:ext cx="8471647" cy="1062317"/>
          </a:xfrm>
          <a:prstGeom prst="rect">
            <a:avLst/>
          </a:prstGeom>
        </p:spPr>
      </p:pic>
      <p:sp>
        <p:nvSpPr>
          <p:cNvPr id="3" name="Content Placeholder 2"/>
          <p:cNvSpPr>
            <a:spLocks noGrp="1"/>
          </p:cNvSpPr>
          <p:nvPr>
            <p:ph sz="half" idx="1"/>
          </p:nvPr>
        </p:nvSpPr>
        <p:spPr>
          <a:xfrm>
            <a:off x="174812" y="1237128"/>
            <a:ext cx="11712388" cy="5486401"/>
          </a:xfrm>
        </p:spPr>
        <p:txBody>
          <a:bodyPr>
            <a:normAutofit fontScale="92500" lnSpcReduction="10000"/>
          </a:bodyPr>
          <a:lstStyle/>
          <a:p>
            <a:pPr marL="457200" lvl="1" indent="0">
              <a:buNone/>
            </a:pPr>
            <a:r>
              <a:rPr lang="lv-LV" sz="3000" b="1" dirty="0" smtClean="0">
                <a:solidFill>
                  <a:schemeClr val="bg2">
                    <a:lumMod val="50000"/>
                  </a:schemeClr>
                </a:solidFill>
                <a:cs typeface="Calibri" panose="020F0502020204030204" pitchFamily="34" charset="0"/>
              </a:rPr>
              <a:t>PROJEKTA EKSPERTI. INSTITŪCIJU PĀRSTĀVNIECĪBA</a:t>
            </a: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  </a:t>
            </a:r>
            <a:r>
              <a:rPr lang="lv-LV" sz="2800" dirty="0" smtClean="0">
                <a:solidFill>
                  <a:schemeClr val="tx1">
                    <a:lumMod val="50000"/>
                    <a:lumOff val="50000"/>
                  </a:schemeClr>
                </a:solidFill>
                <a:cs typeface="Calibri" panose="020F0502020204030204" pitchFamily="34" charset="0"/>
              </a:rPr>
              <a:t>Saeima: </a:t>
            </a:r>
            <a:r>
              <a:rPr lang="lv-LV" sz="2800" b="1" dirty="0" smtClean="0">
                <a:solidFill>
                  <a:schemeClr val="tx1">
                    <a:lumMod val="50000"/>
                    <a:lumOff val="50000"/>
                  </a:schemeClr>
                </a:solidFill>
                <a:cs typeface="Calibri" panose="020F0502020204030204" pitchFamily="34" charset="0"/>
              </a:rPr>
              <a:t>Laimdota Straujuma</a:t>
            </a:r>
            <a:r>
              <a:rPr lang="lv-LV" sz="2800" dirty="0" smtClean="0">
                <a:solidFill>
                  <a:schemeClr val="tx1">
                    <a:lumMod val="50000"/>
                    <a:lumOff val="50000"/>
                  </a:schemeClr>
                </a:solidFill>
                <a:cs typeface="Calibri" panose="020F0502020204030204" pitchFamily="34" charset="0"/>
              </a:rPr>
              <a:t>, Ilgtspējīgās attīstības komisijas	vadītāja</a:t>
            </a:r>
          </a:p>
          <a:p>
            <a:pPr lvl="1">
              <a:buFont typeface="Wingdings" panose="05000000000000000000" pitchFamily="2" charset="2"/>
              <a:buChar char="ü"/>
            </a:pPr>
            <a:r>
              <a:rPr lang="lv-LV" sz="3000" dirty="0">
                <a:solidFill>
                  <a:schemeClr val="tx1">
                    <a:lumMod val="50000"/>
                    <a:lumOff val="50000"/>
                  </a:schemeClr>
                </a:solidFill>
                <a:cs typeface="Calibri" panose="020F0502020204030204" pitchFamily="34" charset="0"/>
              </a:rPr>
              <a:t> </a:t>
            </a:r>
            <a:r>
              <a:rPr lang="lv-LV" sz="3000" dirty="0" smtClean="0">
                <a:solidFill>
                  <a:schemeClr val="tx1">
                    <a:lumMod val="50000"/>
                    <a:lumOff val="50000"/>
                  </a:schemeClr>
                </a:solidFill>
                <a:cs typeface="Calibri" panose="020F0502020204030204" pitchFamily="34" charset="0"/>
              </a:rPr>
              <a:t>	</a:t>
            </a:r>
            <a:r>
              <a:rPr lang="lv-LV" sz="2800" dirty="0" smtClean="0">
                <a:solidFill>
                  <a:schemeClr val="tx1">
                    <a:lumMod val="50000"/>
                    <a:lumOff val="50000"/>
                  </a:schemeClr>
                </a:solidFill>
                <a:cs typeface="Calibri" panose="020F0502020204030204" pitchFamily="34" charset="0"/>
              </a:rPr>
              <a:t>Ministrijas: </a:t>
            </a:r>
            <a:r>
              <a:rPr lang="lv-LV" sz="2800" b="1" dirty="0" smtClean="0">
                <a:solidFill>
                  <a:schemeClr val="tx1">
                    <a:lumMod val="50000"/>
                    <a:lumOff val="50000"/>
                  </a:schemeClr>
                </a:solidFill>
                <a:cs typeface="Calibri" panose="020F0502020204030204" pitchFamily="34" charset="0"/>
              </a:rPr>
              <a:t>Kaspars Gerhards</a:t>
            </a:r>
            <a:r>
              <a:rPr lang="lv-LV" sz="2800" dirty="0" smtClean="0">
                <a:solidFill>
                  <a:schemeClr val="tx1">
                    <a:lumMod val="50000"/>
                    <a:lumOff val="50000"/>
                  </a:schemeClr>
                </a:solidFill>
                <a:cs typeface="Calibri" panose="020F0502020204030204" pitchFamily="34" charset="0"/>
              </a:rPr>
              <a:t>, Vides aizsardzības un reģionālās attīstības 	ministrs, </a:t>
            </a:r>
            <a:r>
              <a:rPr lang="lv-LV" sz="2800" b="1" dirty="0" smtClean="0">
                <a:solidFill>
                  <a:schemeClr val="tx1">
                    <a:lumMod val="50000"/>
                    <a:lumOff val="50000"/>
                  </a:schemeClr>
                </a:solidFill>
                <a:cs typeface="Calibri" panose="020F0502020204030204" pitchFamily="34" charset="0"/>
              </a:rPr>
              <a:t>Baiba Broka</a:t>
            </a:r>
            <a:r>
              <a:rPr lang="lv-LV" sz="2800" dirty="0" smtClean="0">
                <a:solidFill>
                  <a:schemeClr val="tx1">
                    <a:lumMod val="50000"/>
                    <a:lumOff val="50000"/>
                  </a:schemeClr>
                </a:solidFill>
                <a:cs typeface="Calibri" panose="020F0502020204030204" pitchFamily="34" charset="0"/>
              </a:rPr>
              <a:t>, Vides aizsardzības un reģionālās attīstības ministra 	padomniece,  </a:t>
            </a:r>
            <a:r>
              <a:rPr lang="lv-LV" sz="2800" b="1" dirty="0" smtClean="0">
                <a:solidFill>
                  <a:schemeClr val="tx1">
                    <a:lumMod val="50000"/>
                    <a:lumOff val="50000"/>
                  </a:schemeClr>
                </a:solidFill>
                <a:cs typeface="Calibri" panose="020F0502020204030204" pitchFamily="34" charset="0"/>
              </a:rPr>
              <a:t>Alda Ozola</a:t>
            </a:r>
            <a:r>
              <a:rPr lang="lv-LV" sz="2800" dirty="0" smtClean="0">
                <a:solidFill>
                  <a:schemeClr val="tx1">
                    <a:lumMod val="50000"/>
                    <a:lumOff val="50000"/>
                  </a:schemeClr>
                </a:solidFill>
                <a:cs typeface="Calibri" panose="020F0502020204030204" pitchFamily="34" charset="0"/>
              </a:rPr>
              <a:t>, Vides aizsardzības un reģionālās attīstības 	ministrijas valsts sekretāra vietniece vides aizsardzības jautājumos, </a:t>
            </a:r>
            <a:r>
              <a:rPr lang="lv-LV" sz="2800" b="1" dirty="0" smtClean="0">
                <a:solidFill>
                  <a:schemeClr val="tx1">
                    <a:lumMod val="50000"/>
                    <a:lumOff val="50000"/>
                  </a:schemeClr>
                </a:solidFill>
                <a:cs typeface="Calibri" panose="020F0502020204030204" pitchFamily="34" charset="0"/>
              </a:rPr>
              <a:t>Ē</a:t>
            </a:r>
            <a:r>
              <a:rPr lang="lv-LV" sz="2800" b="1" dirty="0" smtClean="0">
                <a:solidFill>
                  <a:schemeClr val="tx1">
                    <a:lumMod val="50000"/>
                    <a:lumOff val="50000"/>
                  </a:schemeClr>
                </a:solidFill>
              </a:rPr>
              <a:t>riks 	Leitis</a:t>
            </a:r>
            <a:r>
              <a:rPr lang="lv-LV" sz="2800" dirty="0">
                <a:solidFill>
                  <a:schemeClr val="tx1">
                    <a:lumMod val="50000"/>
                    <a:lumOff val="50000"/>
                  </a:schemeClr>
                </a:solidFill>
              </a:rPr>
              <a:t>, Vides aizsardzības un </a:t>
            </a:r>
            <a:r>
              <a:rPr lang="lv-LV" sz="2800" dirty="0" smtClean="0">
                <a:solidFill>
                  <a:schemeClr val="tx1">
                    <a:lumMod val="50000"/>
                    <a:lumOff val="50000"/>
                  </a:schemeClr>
                </a:solidFill>
              </a:rPr>
              <a:t>reģionālās attīstības ministrijas </a:t>
            </a:r>
            <a:r>
              <a:rPr lang="lv-LV" sz="2800" dirty="0">
                <a:solidFill>
                  <a:schemeClr val="tx1">
                    <a:lumMod val="50000"/>
                    <a:lumOff val="50000"/>
                  </a:schemeClr>
                </a:solidFill>
              </a:rPr>
              <a:t>Dabas </a:t>
            </a:r>
            <a:r>
              <a:rPr lang="lv-LV" sz="2800" dirty="0" smtClean="0">
                <a:solidFill>
                  <a:schemeClr val="tx1">
                    <a:lumMod val="50000"/>
                    <a:lumOff val="50000"/>
                  </a:schemeClr>
                </a:solidFill>
              </a:rPr>
              <a:t>	aizsardzības </a:t>
            </a:r>
            <a:r>
              <a:rPr lang="lv-LV" sz="2800" dirty="0">
                <a:solidFill>
                  <a:schemeClr val="tx1">
                    <a:lumMod val="50000"/>
                    <a:lumOff val="50000"/>
                  </a:schemeClr>
                </a:solidFill>
              </a:rPr>
              <a:t>departamenta </a:t>
            </a:r>
            <a:r>
              <a:rPr lang="lv-LV" sz="2800" dirty="0" smtClean="0">
                <a:solidFill>
                  <a:schemeClr val="tx1">
                    <a:lumMod val="50000"/>
                    <a:lumOff val="50000"/>
                  </a:schemeClr>
                </a:solidFill>
              </a:rPr>
              <a:t>pārstāvis, </a:t>
            </a:r>
            <a:r>
              <a:rPr lang="lv-LV" sz="2800" b="1" dirty="0">
                <a:solidFill>
                  <a:schemeClr val="tx1">
                    <a:lumMod val="50000"/>
                    <a:lumOff val="50000"/>
                  </a:schemeClr>
                </a:solidFill>
              </a:rPr>
              <a:t>Daiga </a:t>
            </a:r>
            <a:r>
              <a:rPr lang="lv-LV" sz="2800" b="1" dirty="0" err="1" smtClean="0">
                <a:solidFill>
                  <a:schemeClr val="tx1">
                    <a:lumMod val="50000"/>
                    <a:lumOff val="50000"/>
                  </a:schemeClr>
                </a:solidFill>
              </a:rPr>
              <a:t>Vilkaste</a:t>
            </a:r>
            <a:r>
              <a:rPr lang="lv-LV" sz="2800" dirty="0">
                <a:solidFill>
                  <a:schemeClr val="tx1">
                    <a:lumMod val="50000"/>
                    <a:lumOff val="50000"/>
                  </a:schemeClr>
                </a:solidFill>
              </a:rPr>
              <a:t>, Vides </a:t>
            </a:r>
            <a:r>
              <a:rPr lang="lv-LV" sz="2800" dirty="0" smtClean="0">
                <a:solidFill>
                  <a:schemeClr val="tx1">
                    <a:lumMod val="50000"/>
                    <a:lumOff val="50000"/>
                  </a:schemeClr>
                </a:solidFill>
              </a:rPr>
              <a:t>aizsardzības un 	reģionālās </a:t>
            </a:r>
            <a:r>
              <a:rPr lang="lv-LV" sz="2800" dirty="0">
                <a:solidFill>
                  <a:schemeClr val="tx1">
                    <a:lumMod val="50000"/>
                    <a:lumOff val="50000"/>
                  </a:schemeClr>
                </a:solidFill>
              </a:rPr>
              <a:t>attīstības </a:t>
            </a:r>
            <a:r>
              <a:rPr lang="lv-LV" sz="2800" dirty="0" smtClean="0">
                <a:solidFill>
                  <a:schemeClr val="tx1">
                    <a:lumMod val="50000"/>
                    <a:lumOff val="50000"/>
                  </a:schemeClr>
                </a:solidFill>
              </a:rPr>
              <a:t>ministrijas Dabas </a:t>
            </a:r>
            <a:r>
              <a:rPr lang="lv-LV" sz="2800" dirty="0">
                <a:solidFill>
                  <a:schemeClr val="tx1">
                    <a:lumMod val="50000"/>
                    <a:lumOff val="50000"/>
                  </a:schemeClr>
                </a:solidFill>
              </a:rPr>
              <a:t>aizsardzības departamenta </a:t>
            </a:r>
            <a:r>
              <a:rPr lang="lv-LV" sz="2800" dirty="0" smtClean="0">
                <a:solidFill>
                  <a:schemeClr val="tx1">
                    <a:lumMod val="50000"/>
                    <a:lumOff val="50000"/>
                  </a:schemeClr>
                </a:solidFill>
              </a:rPr>
              <a:t>direktore, 	</a:t>
            </a:r>
            <a:r>
              <a:rPr lang="lv-LV" sz="2800" b="1" dirty="0" smtClean="0">
                <a:solidFill>
                  <a:schemeClr val="tx1">
                    <a:lumMod val="50000"/>
                    <a:lumOff val="50000"/>
                  </a:schemeClr>
                </a:solidFill>
              </a:rPr>
              <a:t>Ričards </a:t>
            </a:r>
            <a:r>
              <a:rPr lang="lv-LV" sz="2800" b="1" dirty="0" err="1">
                <a:solidFill>
                  <a:schemeClr val="tx1">
                    <a:lumMod val="50000"/>
                    <a:lumOff val="50000"/>
                  </a:schemeClr>
                </a:solidFill>
              </a:rPr>
              <a:t>Derkačs</a:t>
            </a:r>
            <a:r>
              <a:rPr lang="lv-LV" sz="2800" dirty="0">
                <a:solidFill>
                  <a:schemeClr val="tx1">
                    <a:lumMod val="50000"/>
                    <a:lumOff val="50000"/>
                  </a:schemeClr>
                </a:solidFill>
              </a:rPr>
              <a:t>, </a:t>
            </a:r>
            <a:r>
              <a:rPr lang="lv-LV" sz="2800" dirty="0" smtClean="0">
                <a:solidFill>
                  <a:schemeClr val="tx1">
                    <a:lumMod val="50000"/>
                    <a:lumOff val="50000"/>
                  </a:schemeClr>
                </a:solidFill>
              </a:rPr>
              <a:t>Zemkopības </a:t>
            </a:r>
            <a:r>
              <a:rPr lang="lv-LV" sz="2800" dirty="0">
                <a:solidFill>
                  <a:schemeClr val="tx1">
                    <a:lumMod val="50000"/>
                    <a:lumOff val="50000"/>
                  </a:schemeClr>
                </a:solidFill>
              </a:rPr>
              <a:t>ministrijas Zivsaimniecības </a:t>
            </a:r>
            <a:r>
              <a:rPr lang="lv-LV" sz="2800" dirty="0" smtClean="0">
                <a:solidFill>
                  <a:schemeClr val="tx1">
                    <a:lumMod val="50000"/>
                    <a:lumOff val="50000"/>
                  </a:schemeClr>
                </a:solidFill>
              </a:rPr>
              <a:t>departamenta 	direktora vietnieks, </a:t>
            </a:r>
            <a:r>
              <a:rPr lang="lv-LV" sz="2800" b="1" dirty="0" smtClean="0">
                <a:solidFill>
                  <a:schemeClr val="tx1">
                    <a:lumMod val="50000"/>
                    <a:lumOff val="50000"/>
                  </a:schemeClr>
                </a:solidFill>
              </a:rPr>
              <a:t>Tālivaldis Vectirāns</a:t>
            </a:r>
            <a:r>
              <a:rPr lang="lv-LV" sz="2800" dirty="0" smtClean="0">
                <a:solidFill>
                  <a:schemeClr val="tx1">
                    <a:lumMod val="50000"/>
                    <a:lumOff val="50000"/>
                  </a:schemeClr>
                </a:solidFill>
              </a:rPr>
              <a:t>, Satiksmes ministrijas, </a:t>
            </a:r>
            <a:r>
              <a:rPr lang="lv-LV" sz="2800" b="1" dirty="0" smtClean="0">
                <a:solidFill>
                  <a:schemeClr val="tx1">
                    <a:lumMod val="50000"/>
                    <a:lumOff val="50000"/>
                  </a:schemeClr>
                </a:solidFill>
              </a:rPr>
              <a:t>Reinis 	Lasmanis</a:t>
            </a:r>
            <a:r>
              <a:rPr lang="lv-LV" sz="2800" dirty="0" smtClean="0">
                <a:solidFill>
                  <a:schemeClr val="tx1">
                    <a:lumMod val="50000"/>
                    <a:lumOff val="50000"/>
                  </a:schemeClr>
                </a:solidFill>
              </a:rPr>
              <a:t>, Ekonomikas ministrijas Inovācijas departamenta Inovācijas 	politikas nodaļas vecākais eksperts</a:t>
            </a:r>
            <a:endParaRPr lang="lv-LV" dirty="0" smtClean="0">
              <a:solidFill>
                <a:schemeClr val="tx1">
                  <a:lumMod val="50000"/>
                  <a:lumOff val="50000"/>
                </a:schemeClr>
              </a:solidFill>
            </a:endParaRPr>
          </a:p>
          <a:p>
            <a:pPr lvl="1">
              <a:buFont typeface="Wingdings" panose="05000000000000000000" pitchFamily="2" charset="2"/>
              <a:buChar char="ü"/>
            </a:pPr>
            <a:r>
              <a:rPr lang="lv-LV" sz="2800" b="1" dirty="0" smtClean="0">
                <a:solidFill>
                  <a:schemeClr val="tx1">
                    <a:lumMod val="50000"/>
                    <a:lumOff val="50000"/>
                  </a:schemeClr>
                </a:solidFill>
              </a:rPr>
              <a:t>  Jānis </a:t>
            </a:r>
            <a:r>
              <a:rPr lang="lv-LV" sz="2800" b="1" dirty="0" err="1">
                <a:solidFill>
                  <a:schemeClr val="tx1">
                    <a:lumMod val="50000"/>
                    <a:lumOff val="50000"/>
                  </a:schemeClr>
                </a:solidFill>
              </a:rPr>
              <a:t>Pleps</a:t>
            </a:r>
            <a:r>
              <a:rPr lang="lv-LV" sz="2800" dirty="0">
                <a:solidFill>
                  <a:schemeClr val="tx1">
                    <a:lumMod val="50000"/>
                    <a:lumOff val="50000"/>
                  </a:schemeClr>
                </a:solidFill>
              </a:rPr>
              <a:t>, Valsts prezidenta konstitucionālo tiesību </a:t>
            </a:r>
            <a:r>
              <a:rPr lang="lv-LV" sz="2800" dirty="0" smtClean="0">
                <a:solidFill>
                  <a:schemeClr val="tx1">
                    <a:lumMod val="50000"/>
                    <a:lumOff val="50000"/>
                  </a:schemeClr>
                </a:solidFill>
              </a:rPr>
              <a:t>padomnieks </a:t>
            </a:r>
          </a:p>
          <a:p>
            <a:pPr lvl="1">
              <a:buFont typeface="Wingdings" panose="05000000000000000000" pitchFamily="2" charset="2"/>
              <a:buChar char="ü"/>
            </a:pPr>
            <a:r>
              <a:rPr lang="lv-LV" sz="2800" dirty="0">
                <a:solidFill>
                  <a:schemeClr val="tx1">
                    <a:lumMod val="50000"/>
                    <a:lumOff val="50000"/>
                  </a:schemeClr>
                </a:solidFill>
              </a:rPr>
              <a:t> </a:t>
            </a:r>
            <a:r>
              <a:rPr lang="lv-LV" sz="2800" dirty="0" smtClean="0">
                <a:solidFill>
                  <a:schemeClr val="tx1">
                    <a:lumMod val="50000"/>
                    <a:lumOff val="50000"/>
                  </a:schemeClr>
                </a:solidFill>
              </a:rPr>
              <a:t> </a:t>
            </a:r>
            <a:r>
              <a:rPr lang="lv-LV" sz="2800" b="1" dirty="0">
                <a:solidFill>
                  <a:schemeClr val="tx1">
                    <a:lumMod val="50000"/>
                    <a:lumOff val="50000"/>
                  </a:schemeClr>
                </a:solidFill>
              </a:rPr>
              <a:t>Mārtiņš Zemītis</a:t>
            </a:r>
            <a:r>
              <a:rPr lang="lv-LV" sz="2800" dirty="0">
                <a:solidFill>
                  <a:schemeClr val="tx1">
                    <a:lumMod val="50000"/>
                    <a:lumOff val="50000"/>
                  </a:schemeClr>
                </a:solidFill>
              </a:rPr>
              <a:t>, Eiropas Komisijas pārstāvniecības Latvijā </a:t>
            </a:r>
            <a:r>
              <a:rPr lang="lv-LV" sz="2800" dirty="0" smtClean="0">
                <a:solidFill>
                  <a:schemeClr val="tx1">
                    <a:lumMod val="50000"/>
                    <a:lumOff val="50000"/>
                  </a:schemeClr>
                </a:solidFill>
              </a:rPr>
              <a:t>padomnieks</a:t>
            </a:r>
            <a:endParaRPr lang="lv-LV" sz="2800" dirty="0">
              <a:solidFill>
                <a:schemeClr val="tx1">
                  <a:lumMod val="50000"/>
                  <a:lumOff val="50000"/>
                </a:schemeClr>
              </a:solidFill>
            </a:endParaRPr>
          </a:p>
          <a:p>
            <a:pPr lvl="1">
              <a:buFont typeface="Wingdings" panose="05000000000000000000" pitchFamily="2" charset="2"/>
              <a:buChar char="ü"/>
            </a:pPr>
            <a:endParaRPr lang="lv-LV" sz="2800" dirty="0" smtClean="0">
              <a:solidFill>
                <a:schemeClr val="tx1">
                  <a:lumMod val="50000"/>
                  <a:lumOff val="50000"/>
                </a:schemeClr>
              </a:solidFill>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4096398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9247" y="174811"/>
            <a:ext cx="8054788" cy="1062317"/>
          </a:xfrm>
          <a:prstGeom prst="rect">
            <a:avLst/>
          </a:prstGeom>
        </p:spPr>
      </p:pic>
      <p:sp>
        <p:nvSpPr>
          <p:cNvPr id="3" name="Content Placeholder 2"/>
          <p:cNvSpPr>
            <a:spLocks noGrp="1"/>
          </p:cNvSpPr>
          <p:nvPr>
            <p:ph sz="half" idx="1"/>
          </p:nvPr>
        </p:nvSpPr>
        <p:spPr>
          <a:xfrm>
            <a:off x="174812" y="1237128"/>
            <a:ext cx="11833412" cy="5957047"/>
          </a:xfrm>
        </p:spPr>
        <p:txBody>
          <a:bodyPr>
            <a:normAutofit/>
          </a:bodyPr>
          <a:lstStyle/>
          <a:p>
            <a:pPr marL="457200" lvl="1" indent="0">
              <a:buNone/>
            </a:pPr>
            <a:r>
              <a:rPr lang="lv-LV" sz="2800" b="1" dirty="0" smtClean="0">
                <a:solidFill>
                  <a:schemeClr val="tx1">
                    <a:lumMod val="50000"/>
                    <a:lumOff val="50000"/>
                  </a:schemeClr>
                </a:solidFill>
              </a:rPr>
              <a:t>Izglītības un zinātnes institūcijas </a:t>
            </a:r>
          </a:p>
          <a:p>
            <a:pPr marL="457200" lvl="1" indent="0">
              <a:buNone/>
            </a:pPr>
            <a:r>
              <a:rPr lang="lv-LV" b="1" dirty="0" smtClean="0">
                <a:solidFill>
                  <a:schemeClr val="tx1">
                    <a:lumMod val="50000"/>
                    <a:lumOff val="50000"/>
                  </a:schemeClr>
                </a:solidFill>
              </a:rPr>
              <a:t>Jānis </a:t>
            </a:r>
            <a:r>
              <a:rPr lang="lv-LV" b="1" dirty="0">
                <a:solidFill>
                  <a:schemeClr val="tx1">
                    <a:lumMod val="50000"/>
                    <a:lumOff val="50000"/>
                  </a:schemeClr>
                </a:solidFill>
              </a:rPr>
              <a:t>Vētra</a:t>
            </a:r>
            <a:r>
              <a:rPr lang="lv-LV" dirty="0">
                <a:solidFill>
                  <a:schemeClr val="tx1">
                    <a:lumMod val="50000"/>
                    <a:lumOff val="50000"/>
                  </a:schemeClr>
                </a:solidFill>
              </a:rPr>
              <a:t>, Rīgas Stradiņa universitātes profesors, Augstākās izglītības padomes priekšsēdētājs, </a:t>
            </a:r>
            <a:r>
              <a:rPr lang="lv-LV" b="1" dirty="0">
                <a:solidFill>
                  <a:schemeClr val="tx1">
                    <a:lumMod val="50000"/>
                    <a:lumOff val="50000"/>
                  </a:schemeClr>
                </a:solidFill>
              </a:rPr>
              <a:t>Andrejs </a:t>
            </a:r>
            <a:r>
              <a:rPr lang="lv-LV" b="1" dirty="0" err="1">
                <a:solidFill>
                  <a:schemeClr val="tx1">
                    <a:lumMod val="50000"/>
                    <a:lumOff val="50000"/>
                  </a:schemeClr>
                </a:solidFill>
              </a:rPr>
              <a:t>Krasņikovs</a:t>
            </a:r>
            <a:r>
              <a:rPr lang="lv-LV" dirty="0">
                <a:solidFill>
                  <a:schemeClr val="tx1">
                    <a:lumMod val="50000"/>
                    <a:lumOff val="50000"/>
                  </a:schemeClr>
                </a:solidFill>
              </a:rPr>
              <a:t>,</a:t>
            </a:r>
            <a:r>
              <a:rPr lang="lv-LV" b="1" dirty="0">
                <a:solidFill>
                  <a:schemeClr val="tx1">
                    <a:lumMod val="50000"/>
                    <a:lumOff val="50000"/>
                  </a:schemeClr>
                </a:solidFill>
              </a:rPr>
              <a:t> </a:t>
            </a:r>
            <a:r>
              <a:rPr lang="lv-LV" dirty="0">
                <a:solidFill>
                  <a:schemeClr val="tx1">
                    <a:lumMod val="50000"/>
                    <a:lumOff val="50000"/>
                  </a:schemeClr>
                </a:solidFill>
              </a:rPr>
              <a:t>Latvijas Zinātņu akadēmijas viceprezidents,</a:t>
            </a:r>
            <a:r>
              <a:rPr lang="lv-LV" b="1" dirty="0">
                <a:solidFill>
                  <a:schemeClr val="tx1">
                    <a:lumMod val="50000"/>
                    <a:lumOff val="50000"/>
                  </a:schemeClr>
                </a:solidFill>
              </a:rPr>
              <a:t> </a:t>
            </a:r>
            <a:r>
              <a:rPr lang="lv-LV" b="1" dirty="0" smtClean="0">
                <a:solidFill>
                  <a:schemeClr val="tx1">
                    <a:lumMod val="50000"/>
                    <a:lumOff val="50000"/>
                  </a:schemeClr>
                </a:solidFill>
              </a:rPr>
              <a:t>Mārcis Auziņš, </a:t>
            </a:r>
            <a:r>
              <a:rPr lang="lv-LV" dirty="0" smtClean="0">
                <a:solidFill>
                  <a:schemeClr val="tx1">
                    <a:lumMod val="50000"/>
                    <a:lumOff val="50000"/>
                  </a:schemeClr>
                </a:solidFill>
              </a:rPr>
              <a:t>Latvijas Universitātes profesors, </a:t>
            </a:r>
            <a:r>
              <a:rPr lang="lv-LV" b="1" dirty="0" smtClean="0">
                <a:solidFill>
                  <a:schemeClr val="tx1">
                    <a:lumMod val="50000"/>
                    <a:lumOff val="50000"/>
                  </a:schemeClr>
                </a:solidFill>
              </a:rPr>
              <a:t>Edmunds </a:t>
            </a:r>
            <a:r>
              <a:rPr lang="lv-LV" b="1" dirty="0" err="1">
                <a:solidFill>
                  <a:schemeClr val="tx1">
                    <a:lumMod val="50000"/>
                    <a:lumOff val="50000"/>
                  </a:schemeClr>
                </a:solidFill>
              </a:rPr>
              <a:t>Teirumnieks</a:t>
            </a:r>
            <a:r>
              <a:rPr lang="lv-LV" dirty="0">
                <a:solidFill>
                  <a:schemeClr val="tx1">
                    <a:lumMod val="50000"/>
                    <a:lumOff val="50000"/>
                  </a:schemeClr>
                </a:solidFill>
              </a:rPr>
              <a:t>, Rēzeknes Tehnoloģiju akadēmijas rektors, </a:t>
            </a:r>
            <a:r>
              <a:rPr lang="lv-LV" b="1" dirty="0">
                <a:solidFill>
                  <a:schemeClr val="tx1">
                    <a:lumMod val="50000"/>
                    <a:lumOff val="50000"/>
                  </a:schemeClr>
                </a:solidFill>
              </a:rPr>
              <a:t>Andris </a:t>
            </a:r>
            <a:r>
              <a:rPr lang="lv-LV" b="1" dirty="0" err="1">
                <a:solidFill>
                  <a:schemeClr val="tx1">
                    <a:lumMod val="50000"/>
                    <a:lumOff val="50000"/>
                  </a:schemeClr>
                </a:solidFill>
              </a:rPr>
              <a:t>Sarnovičs</a:t>
            </a:r>
            <a:r>
              <a:rPr lang="lv-LV" dirty="0">
                <a:solidFill>
                  <a:schemeClr val="tx1">
                    <a:lumMod val="50000"/>
                    <a:lumOff val="50000"/>
                  </a:schemeClr>
                </a:solidFill>
              </a:rPr>
              <a:t>, Banku augstskolas rektors,</a:t>
            </a:r>
            <a:r>
              <a:rPr lang="lv-LV" b="1" dirty="0">
                <a:solidFill>
                  <a:schemeClr val="tx1">
                    <a:lumMod val="50000"/>
                    <a:lumOff val="50000"/>
                  </a:schemeClr>
                </a:solidFill>
              </a:rPr>
              <a:t> Aivars Bērziņš, </a:t>
            </a:r>
            <a:r>
              <a:rPr lang="lv-LV" dirty="0">
                <a:solidFill>
                  <a:schemeClr val="tx1">
                    <a:lumMod val="50000"/>
                    <a:lumOff val="50000"/>
                  </a:schemeClr>
                </a:solidFill>
              </a:rPr>
              <a:t>Pārtikas drošības, dzīvnieku veselības un vides zinātniskais institūta BIOR direktors, </a:t>
            </a:r>
            <a:r>
              <a:rPr lang="lv-LV" b="1" dirty="0">
                <a:solidFill>
                  <a:schemeClr val="tx1">
                    <a:lumMod val="50000"/>
                    <a:lumOff val="50000"/>
                  </a:schemeClr>
                </a:solidFill>
              </a:rPr>
              <a:t>Inese </a:t>
            </a:r>
            <a:r>
              <a:rPr lang="lv-LV" b="1" dirty="0" err="1">
                <a:solidFill>
                  <a:schemeClr val="tx1">
                    <a:lumMod val="50000"/>
                    <a:lumOff val="50000"/>
                  </a:schemeClr>
                </a:solidFill>
              </a:rPr>
              <a:t>Kokina</a:t>
            </a:r>
            <a:r>
              <a:rPr lang="lv-LV" dirty="0">
                <a:solidFill>
                  <a:schemeClr val="tx1">
                    <a:lumMod val="50000"/>
                    <a:lumOff val="50000"/>
                  </a:schemeClr>
                </a:solidFill>
              </a:rPr>
              <a:t>, Daugavpils Universitātes zinātņu </a:t>
            </a:r>
            <a:r>
              <a:rPr lang="lv-LV" dirty="0" smtClean="0">
                <a:solidFill>
                  <a:schemeClr val="tx1">
                    <a:lumMod val="50000"/>
                    <a:lumOff val="50000"/>
                  </a:schemeClr>
                </a:solidFill>
              </a:rPr>
              <a:t>prorektore,</a:t>
            </a:r>
            <a:r>
              <a:rPr lang="lv-LV" b="1" dirty="0" smtClean="0">
                <a:solidFill>
                  <a:schemeClr val="tx1">
                    <a:lumMod val="50000"/>
                    <a:lumOff val="50000"/>
                  </a:schemeClr>
                </a:solidFill>
              </a:rPr>
              <a:t> Arvīds Dravnieks</a:t>
            </a:r>
            <a:r>
              <a:rPr lang="lv-LV" dirty="0" smtClean="0">
                <a:solidFill>
                  <a:schemeClr val="tx1">
                    <a:lumMod val="50000"/>
                    <a:lumOff val="50000"/>
                  </a:schemeClr>
                </a:solidFill>
              </a:rPr>
              <a:t>, Publisko tiesību institūta direktors, </a:t>
            </a:r>
            <a:r>
              <a:rPr lang="lv-LV" b="1" dirty="0" smtClean="0">
                <a:solidFill>
                  <a:schemeClr val="tx1">
                    <a:lumMod val="50000"/>
                    <a:lumOff val="50000"/>
                  </a:schemeClr>
                </a:solidFill>
              </a:rPr>
              <a:t>Ivars </a:t>
            </a:r>
            <a:r>
              <a:rPr lang="lv-LV" b="1" dirty="0">
                <a:solidFill>
                  <a:schemeClr val="tx1">
                    <a:lumMod val="50000"/>
                    <a:lumOff val="50000"/>
                  </a:schemeClr>
                </a:solidFill>
              </a:rPr>
              <a:t>Vanadziņš, </a:t>
            </a:r>
            <a:r>
              <a:rPr lang="lv-LV" dirty="0">
                <a:solidFill>
                  <a:schemeClr val="tx1">
                    <a:lumMod val="50000"/>
                    <a:lumOff val="50000"/>
                  </a:schemeClr>
                </a:solidFill>
              </a:rPr>
              <a:t>Rīgas Stradiņa universitātes Darba drošības un vides veselības institūta direktors, </a:t>
            </a:r>
            <a:r>
              <a:rPr lang="lv-LV" b="1" dirty="0">
                <a:solidFill>
                  <a:schemeClr val="tx1">
                    <a:lumMod val="50000"/>
                    <a:lumOff val="50000"/>
                  </a:schemeClr>
                </a:solidFill>
              </a:rPr>
              <a:t> Jānis Zaļoksnis</a:t>
            </a:r>
            <a:r>
              <a:rPr lang="lv-LV" dirty="0">
                <a:solidFill>
                  <a:schemeClr val="tx1">
                    <a:lumMod val="50000"/>
                    <a:lumOff val="50000"/>
                  </a:schemeClr>
                </a:solidFill>
              </a:rPr>
              <a:t>, Latvijas Universitātes docents, </a:t>
            </a:r>
            <a:r>
              <a:rPr lang="lv-LV" b="1" dirty="0">
                <a:solidFill>
                  <a:schemeClr val="tx1">
                    <a:lumMod val="50000"/>
                    <a:lumOff val="50000"/>
                  </a:schemeClr>
                </a:solidFill>
              </a:rPr>
              <a:t>Iveta Druva-</a:t>
            </a:r>
            <a:r>
              <a:rPr lang="lv-LV" b="1" dirty="0" err="1">
                <a:solidFill>
                  <a:schemeClr val="tx1">
                    <a:lumMod val="50000"/>
                    <a:lumOff val="50000"/>
                  </a:schemeClr>
                </a:solidFill>
              </a:rPr>
              <a:t>Druvaskalne</a:t>
            </a:r>
            <a:r>
              <a:rPr lang="lv-LV" dirty="0">
                <a:solidFill>
                  <a:schemeClr val="tx1">
                    <a:lumMod val="50000"/>
                    <a:lumOff val="50000"/>
                  </a:schemeClr>
                </a:solidFill>
              </a:rPr>
              <a:t>, Vidzemes Augstskolas pētniece, </a:t>
            </a:r>
            <a:r>
              <a:rPr lang="lv-LV" b="1" dirty="0">
                <a:solidFill>
                  <a:schemeClr val="tx1">
                    <a:lumMod val="50000"/>
                    <a:lumOff val="50000"/>
                  </a:schemeClr>
                </a:solidFill>
              </a:rPr>
              <a:t>Edgars Čubars</a:t>
            </a:r>
            <a:r>
              <a:rPr lang="lv-LV" dirty="0">
                <a:solidFill>
                  <a:schemeClr val="tx1">
                    <a:lumMod val="50000"/>
                    <a:lumOff val="50000"/>
                  </a:schemeClr>
                </a:solidFill>
              </a:rPr>
              <a:t>, Rēzeknes Tehnoloģiju akadēmijas </a:t>
            </a:r>
            <a:r>
              <a:rPr lang="lv-LV" dirty="0" smtClean="0">
                <a:solidFill>
                  <a:schemeClr val="tx1">
                    <a:lumMod val="50000"/>
                    <a:lumOff val="50000"/>
                  </a:schemeClr>
                </a:solidFill>
              </a:rPr>
              <a:t>pētnieks, </a:t>
            </a:r>
            <a:r>
              <a:rPr lang="lv-LV" b="1" dirty="0" smtClean="0">
                <a:solidFill>
                  <a:schemeClr val="tx1">
                    <a:lumMod val="50000"/>
                    <a:lumOff val="50000"/>
                  </a:schemeClr>
                </a:solidFill>
              </a:rPr>
              <a:t>Pēteris </a:t>
            </a:r>
            <a:r>
              <a:rPr lang="lv-LV" b="1" dirty="0">
                <a:solidFill>
                  <a:schemeClr val="tx1">
                    <a:lumMod val="50000"/>
                    <a:lumOff val="50000"/>
                  </a:schemeClr>
                </a:solidFill>
              </a:rPr>
              <a:t>Šķiņķis</a:t>
            </a:r>
            <a:r>
              <a:rPr lang="lv-LV" dirty="0">
                <a:solidFill>
                  <a:schemeClr val="tx1">
                    <a:lumMod val="50000"/>
                    <a:lumOff val="50000"/>
                  </a:schemeClr>
                </a:solidFill>
              </a:rPr>
              <a:t>, Latvijas Universitātes profesors, </a:t>
            </a:r>
            <a:r>
              <a:rPr lang="lv-LV" b="1" dirty="0">
                <a:solidFill>
                  <a:schemeClr val="tx1">
                    <a:lumMod val="50000"/>
                    <a:lumOff val="50000"/>
                  </a:schemeClr>
                </a:solidFill>
              </a:rPr>
              <a:t>Iveta Šteinberga, </a:t>
            </a:r>
            <a:r>
              <a:rPr lang="lv-LV" dirty="0">
                <a:solidFill>
                  <a:schemeClr val="tx1">
                    <a:lumMod val="50000"/>
                    <a:lumOff val="50000"/>
                  </a:schemeClr>
                </a:solidFill>
              </a:rPr>
              <a:t>Latvijas Universitātes profesore,</a:t>
            </a:r>
            <a:r>
              <a:rPr lang="lv-LV" b="1" dirty="0">
                <a:solidFill>
                  <a:schemeClr val="tx1">
                    <a:lumMod val="50000"/>
                    <a:lumOff val="50000"/>
                  </a:schemeClr>
                </a:solidFill>
              </a:rPr>
              <a:t> Olga </a:t>
            </a:r>
            <a:r>
              <a:rPr lang="lv-LV" b="1" dirty="0" err="1">
                <a:solidFill>
                  <a:schemeClr val="tx1">
                    <a:lumMod val="50000"/>
                    <a:lumOff val="50000"/>
                  </a:schemeClr>
                </a:solidFill>
              </a:rPr>
              <a:t>Trančenoka</a:t>
            </a:r>
            <a:r>
              <a:rPr lang="lv-LV" dirty="0">
                <a:solidFill>
                  <a:schemeClr val="tx1">
                    <a:lumMod val="50000"/>
                    <a:lumOff val="50000"/>
                  </a:schemeClr>
                </a:solidFill>
              </a:rPr>
              <a:t>, Rēzeknes Tehnoloģiju akadēmijas finanšu analītiķe, </a:t>
            </a:r>
            <a:r>
              <a:rPr lang="lv-LV" b="1" dirty="0">
                <a:solidFill>
                  <a:schemeClr val="tx1">
                    <a:lumMod val="50000"/>
                    <a:lumOff val="50000"/>
                  </a:schemeClr>
                </a:solidFill>
              </a:rPr>
              <a:t>Veronika </a:t>
            </a:r>
            <a:r>
              <a:rPr lang="lv-LV" b="1" dirty="0" err="1">
                <a:solidFill>
                  <a:schemeClr val="tx1">
                    <a:lumMod val="50000"/>
                    <a:lumOff val="50000"/>
                  </a:schemeClr>
                </a:solidFill>
              </a:rPr>
              <a:t>Dundure</a:t>
            </a:r>
            <a:r>
              <a:rPr lang="lv-LV" dirty="0">
                <a:solidFill>
                  <a:schemeClr val="tx1">
                    <a:lumMod val="50000"/>
                    <a:lumOff val="50000"/>
                  </a:schemeClr>
                </a:solidFill>
              </a:rPr>
              <a:t>, Latgaliešu valodas, literatūras, kultūrvēstures skolotāju asociācijas vadītāja, </a:t>
            </a:r>
            <a:r>
              <a:rPr lang="lv-LV" b="1" dirty="0">
                <a:solidFill>
                  <a:schemeClr val="tx1">
                    <a:lumMod val="50000"/>
                    <a:lumOff val="50000"/>
                  </a:schemeClr>
                </a:solidFill>
              </a:rPr>
              <a:t>Guntars Agate</a:t>
            </a:r>
            <a:r>
              <a:rPr lang="lv-LV" dirty="0">
                <a:solidFill>
                  <a:schemeClr val="tx1">
                    <a:lumMod val="50000"/>
                    <a:lumOff val="50000"/>
                  </a:schemeClr>
                </a:solidFill>
              </a:rPr>
              <a:t> </a:t>
            </a:r>
            <a:r>
              <a:rPr lang="lv-LV" b="1" dirty="0">
                <a:solidFill>
                  <a:schemeClr val="tx1">
                    <a:lumMod val="50000"/>
                    <a:lumOff val="50000"/>
                  </a:schemeClr>
                </a:solidFill>
              </a:rPr>
              <a:t>Paeglis</a:t>
            </a:r>
            <a:r>
              <a:rPr lang="lv-LV" dirty="0">
                <a:solidFill>
                  <a:schemeClr val="tx1">
                    <a:lumMod val="50000"/>
                    <a:lumOff val="50000"/>
                  </a:schemeClr>
                </a:solidFill>
              </a:rPr>
              <a:t>, nodibinājuma „Madonas Augstākās izglītības centra” direktors, </a:t>
            </a:r>
            <a:r>
              <a:rPr lang="lv-LV" b="1" dirty="0">
                <a:solidFill>
                  <a:schemeClr val="tx1">
                    <a:lumMod val="50000"/>
                    <a:lumOff val="50000"/>
                  </a:schemeClr>
                </a:solidFill>
              </a:rPr>
              <a:t>Inese </a:t>
            </a:r>
            <a:r>
              <a:rPr lang="lv-LV" b="1" dirty="0" err="1">
                <a:solidFill>
                  <a:schemeClr val="tx1">
                    <a:lumMod val="50000"/>
                    <a:lumOff val="50000"/>
                  </a:schemeClr>
                </a:solidFill>
              </a:rPr>
              <a:t>Strode</a:t>
            </a:r>
            <a:r>
              <a:rPr lang="lv-LV" dirty="0">
                <a:solidFill>
                  <a:schemeClr val="tx1">
                    <a:lumMod val="50000"/>
                    <a:lumOff val="50000"/>
                  </a:schemeClr>
                </a:solidFill>
              </a:rPr>
              <a:t>, Madonas pilsētas 1. vidusskolas direktore</a:t>
            </a:r>
          </a:p>
          <a:p>
            <a:pPr marL="457200" lvl="1" indent="0">
              <a:buNone/>
            </a:pPr>
            <a:endParaRPr lang="lv-LV" sz="3000" b="1" dirty="0" smtClean="0">
              <a:solidFill>
                <a:schemeClr val="bg2">
                  <a:lumMod val="50000"/>
                </a:schemeClr>
              </a:solidFill>
              <a:cs typeface="Calibri" panose="020F0502020204030204" pitchFamily="34" charset="0"/>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911987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2"/>
            <a:ext cx="8471647" cy="1021976"/>
          </a:xfrm>
          <a:prstGeom prst="rect">
            <a:avLst/>
          </a:prstGeom>
        </p:spPr>
      </p:pic>
      <p:sp>
        <p:nvSpPr>
          <p:cNvPr id="3" name="Content Placeholder 2"/>
          <p:cNvSpPr>
            <a:spLocks noGrp="1"/>
          </p:cNvSpPr>
          <p:nvPr>
            <p:ph sz="half" idx="1"/>
          </p:nvPr>
        </p:nvSpPr>
        <p:spPr>
          <a:xfrm>
            <a:off x="174812" y="1035424"/>
            <a:ext cx="11833412" cy="6172200"/>
          </a:xfrm>
        </p:spPr>
        <p:txBody>
          <a:bodyPr>
            <a:normAutofit/>
          </a:bodyPr>
          <a:lstStyle/>
          <a:p>
            <a:pPr marL="457200" lvl="1" indent="0">
              <a:buNone/>
            </a:pPr>
            <a:r>
              <a:rPr lang="lv-LV" sz="3000" b="1" dirty="0" smtClean="0">
                <a:solidFill>
                  <a:schemeClr val="bg2">
                    <a:lumMod val="50000"/>
                  </a:schemeClr>
                </a:solidFill>
                <a:cs typeface="Calibri" panose="020F0502020204030204" pitchFamily="34" charset="0"/>
              </a:rPr>
              <a:t>PROJEKTA EKSPERTI. INSTITŪCIJU PĀRSTĀVNIECĪBA</a:t>
            </a:r>
          </a:p>
          <a:p>
            <a:pPr marL="457200" lvl="1" indent="0">
              <a:buNone/>
            </a:pPr>
            <a:r>
              <a:rPr lang="lv-LV" sz="2800" b="1" dirty="0" smtClean="0">
                <a:solidFill>
                  <a:schemeClr val="tx1">
                    <a:lumMod val="50000"/>
                    <a:lumOff val="50000"/>
                  </a:schemeClr>
                </a:solidFill>
                <a:cs typeface="Calibri" panose="020F0502020204030204" pitchFamily="34" charset="0"/>
              </a:rPr>
              <a:t>Ministriju pakļautības iestādes (dabas aizsardzība, vides aizsardzība, izglītība)</a:t>
            </a:r>
            <a:endParaRPr lang="lv-LV" sz="1400" b="1" dirty="0" smtClean="0">
              <a:solidFill>
                <a:schemeClr val="tx1">
                  <a:lumMod val="50000"/>
                  <a:lumOff val="50000"/>
                </a:schemeClr>
              </a:solidFill>
              <a:cs typeface="Calibri" panose="020F0502020204030204" pitchFamily="34" charset="0"/>
            </a:endParaRPr>
          </a:p>
          <a:p>
            <a:pPr marL="457200" lvl="1" indent="0">
              <a:buNone/>
            </a:pPr>
            <a:r>
              <a:rPr lang="lv-LV" sz="2800" b="1" dirty="0" smtClean="0">
                <a:solidFill>
                  <a:schemeClr val="tx1">
                    <a:lumMod val="50000"/>
                    <a:lumOff val="50000"/>
                  </a:schemeClr>
                </a:solidFill>
              </a:rPr>
              <a:t>Anda </a:t>
            </a:r>
            <a:r>
              <a:rPr lang="lv-LV" sz="2800" b="1" dirty="0" err="1">
                <a:solidFill>
                  <a:schemeClr val="tx1">
                    <a:lumMod val="50000"/>
                    <a:lumOff val="50000"/>
                  </a:schemeClr>
                </a:solidFill>
              </a:rPr>
              <a:t>Zeize</a:t>
            </a:r>
            <a:r>
              <a:rPr lang="lv-LV" sz="2800" dirty="0">
                <a:solidFill>
                  <a:schemeClr val="tx1">
                    <a:lumMod val="50000"/>
                    <a:lumOff val="50000"/>
                  </a:schemeClr>
                </a:solidFill>
              </a:rPr>
              <a:t>, Dabas aizsardzības pārvaldes Latgales reģionālās administrācijas direktore, </a:t>
            </a:r>
            <a:r>
              <a:rPr lang="lv-LV" sz="2800" b="1" dirty="0" smtClean="0">
                <a:solidFill>
                  <a:schemeClr val="tx1">
                    <a:lumMod val="50000"/>
                    <a:lumOff val="50000"/>
                  </a:schemeClr>
                </a:solidFill>
              </a:rPr>
              <a:t>Juris </a:t>
            </a:r>
            <a:r>
              <a:rPr lang="lv-LV" sz="2800" b="1" dirty="0">
                <a:solidFill>
                  <a:schemeClr val="tx1">
                    <a:lumMod val="50000"/>
                    <a:lumOff val="50000"/>
                  </a:schemeClr>
                </a:solidFill>
              </a:rPr>
              <a:t>Jātnieks</a:t>
            </a:r>
            <a:r>
              <a:rPr lang="lv-LV" sz="2800" dirty="0">
                <a:solidFill>
                  <a:schemeClr val="tx1">
                    <a:lumMod val="50000"/>
                    <a:lumOff val="50000"/>
                  </a:schemeClr>
                </a:solidFill>
              </a:rPr>
              <a:t>, Dabas aizsardzības </a:t>
            </a:r>
            <a:r>
              <a:rPr lang="lv-LV" sz="2800" dirty="0" smtClean="0">
                <a:solidFill>
                  <a:schemeClr val="tx1">
                    <a:lumMod val="50000"/>
                    <a:lumOff val="50000"/>
                  </a:schemeClr>
                </a:solidFill>
              </a:rPr>
              <a:t>pārvaldes </a:t>
            </a:r>
            <a:r>
              <a:rPr lang="lv-LV" sz="2800" dirty="0">
                <a:solidFill>
                  <a:schemeClr val="tx1">
                    <a:lumMod val="50000"/>
                    <a:lumOff val="50000"/>
                  </a:schemeClr>
                </a:solidFill>
              </a:rPr>
              <a:t>projekta „LIFE – </a:t>
            </a:r>
            <a:r>
              <a:rPr lang="lv-LV" sz="2800" dirty="0" err="1">
                <a:solidFill>
                  <a:schemeClr val="tx1">
                    <a:lumMod val="50000"/>
                    <a:lumOff val="50000"/>
                  </a:schemeClr>
                </a:solidFill>
              </a:rPr>
              <a:t>programme</a:t>
            </a:r>
            <a:r>
              <a:rPr lang="lv-LV" sz="2800" dirty="0">
                <a:solidFill>
                  <a:schemeClr val="tx1">
                    <a:lumMod val="50000"/>
                    <a:lumOff val="50000"/>
                  </a:schemeClr>
                </a:solidFill>
              </a:rPr>
              <a:t>” vadītājs, </a:t>
            </a:r>
            <a:r>
              <a:rPr lang="lv-LV" sz="2800" b="1" dirty="0" smtClean="0">
                <a:solidFill>
                  <a:schemeClr val="tx1">
                    <a:lumMod val="50000"/>
                    <a:lumOff val="50000"/>
                  </a:schemeClr>
                </a:solidFill>
              </a:rPr>
              <a:t>Regīna </a:t>
            </a:r>
            <a:r>
              <a:rPr lang="lv-LV" sz="2800" b="1" dirty="0" err="1">
                <a:solidFill>
                  <a:schemeClr val="tx1">
                    <a:lumMod val="50000"/>
                    <a:lumOff val="50000"/>
                  </a:schemeClr>
                </a:solidFill>
              </a:rPr>
              <a:t>Indriķe</a:t>
            </a:r>
            <a:r>
              <a:rPr lang="lv-LV" sz="2800" dirty="0">
                <a:solidFill>
                  <a:schemeClr val="tx1">
                    <a:lumMod val="50000"/>
                    <a:lumOff val="50000"/>
                  </a:schemeClr>
                </a:solidFill>
              </a:rPr>
              <a:t>, Dabas aizsardzības </a:t>
            </a:r>
            <a:r>
              <a:rPr lang="lv-LV" sz="2800" dirty="0" smtClean="0">
                <a:solidFill>
                  <a:schemeClr val="tx1">
                    <a:lumMod val="50000"/>
                    <a:lumOff val="50000"/>
                  </a:schemeClr>
                </a:solidFill>
              </a:rPr>
              <a:t>pārvaldes </a:t>
            </a:r>
            <a:r>
              <a:rPr lang="lv-LV" sz="2800" dirty="0">
                <a:solidFill>
                  <a:schemeClr val="tx1">
                    <a:lumMod val="50000"/>
                    <a:lumOff val="50000"/>
                  </a:schemeClr>
                </a:solidFill>
              </a:rPr>
              <a:t>Latgales </a:t>
            </a:r>
            <a:r>
              <a:rPr lang="lv-LV" sz="2800" dirty="0" smtClean="0">
                <a:solidFill>
                  <a:schemeClr val="tx1">
                    <a:lumMod val="50000"/>
                    <a:lumOff val="50000"/>
                  </a:schemeClr>
                </a:solidFill>
              </a:rPr>
              <a:t>reģionālās administrācijas </a:t>
            </a:r>
            <a:r>
              <a:rPr lang="lv-LV" sz="2800" dirty="0">
                <a:solidFill>
                  <a:schemeClr val="tx1">
                    <a:lumMod val="50000"/>
                    <a:lumOff val="50000"/>
                  </a:schemeClr>
                </a:solidFill>
              </a:rPr>
              <a:t>Dabas izglītības </a:t>
            </a:r>
            <a:r>
              <a:rPr lang="lv-LV" sz="2800" dirty="0" smtClean="0">
                <a:solidFill>
                  <a:schemeClr val="tx1">
                    <a:lumMod val="50000"/>
                    <a:lumOff val="50000"/>
                  </a:schemeClr>
                </a:solidFill>
              </a:rPr>
              <a:t>centra </a:t>
            </a:r>
            <a:r>
              <a:rPr lang="lv-LV" sz="2800" dirty="0">
                <a:solidFill>
                  <a:schemeClr val="tx1">
                    <a:lumMod val="50000"/>
                    <a:lumOff val="50000"/>
                  </a:schemeClr>
                </a:solidFill>
              </a:rPr>
              <a:t>vadītāja,</a:t>
            </a:r>
            <a:r>
              <a:rPr lang="lv-LV" sz="2800" b="1" dirty="0">
                <a:solidFill>
                  <a:schemeClr val="tx1">
                    <a:lumMod val="50000"/>
                    <a:lumOff val="50000"/>
                  </a:schemeClr>
                </a:solidFill>
              </a:rPr>
              <a:t> </a:t>
            </a:r>
            <a:r>
              <a:rPr lang="lv-LV" sz="2800" b="1" dirty="0" smtClean="0">
                <a:solidFill>
                  <a:schemeClr val="tx1">
                    <a:lumMod val="50000"/>
                    <a:lumOff val="50000"/>
                  </a:schemeClr>
                </a:solidFill>
              </a:rPr>
              <a:t>Ērika Ruskule,</a:t>
            </a:r>
            <a:r>
              <a:rPr lang="lv-LV" sz="2800" dirty="0" smtClean="0">
                <a:solidFill>
                  <a:schemeClr val="tx1">
                    <a:lumMod val="50000"/>
                    <a:lumOff val="50000"/>
                  </a:schemeClr>
                </a:solidFill>
              </a:rPr>
              <a:t> Valsts vides dienesta Rēzeknes reģionālās vides pārvaldes direktore,</a:t>
            </a:r>
            <a:r>
              <a:rPr lang="lv-LV" sz="2800" b="1" dirty="0" smtClean="0">
                <a:solidFill>
                  <a:schemeClr val="tx1">
                    <a:lumMod val="50000"/>
                    <a:lumOff val="50000"/>
                  </a:schemeClr>
                </a:solidFill>
              </a:rPr>
              <a:t> Ivars </a:t>
            </a:r>
            <a:r>
              <a:rPr lang="lv-LV" sz="2800" b="1" dirty="0" err="1" smtClean="0">
                <a:solidFill>
                  <a:schemeClr val="tx1">
                    <a:lumMod val="50000"/>
                    <a:lumOff val="50000"/>
                  </a:schemeClr>
                </a:solidFill>
              </a:rPr>
              <a:t>Ružāns</a:t>
            </a:r>
            <a:r>
              <a:rPr lang="lv-LV" sz="2800" dirty="0" smtClean="0">
                <a:solidFill>
                  <a:schemeClr val="tx1">
                    <a:lumMod val="50000"/>
                    <a:lumOff val="50000"/>
                  </a:schemeClr>
                </a:solidFill>
              </a:rPr>
              <a:t>, Valsts vides dienesta Rēzeknes Reģionālās vides pārvaldes sektora vadītājs, </a:t>
            </a:r>
            <a:r>
              <a:rPr lang="lv-LV" sz="2800" b="1" dirty="0" smtClean="0">
                <a:solidFill>
                  <a:schemeClr val="tx1">
                    <a:lumMod val="50000"/>
                    <a:lumOff val="50000"/>
                  </a:schemeClr>
                </a:solidFill>
              </a:rPr>
              <a:t>Jevgēņijs </a:t>
            </a:r>
            <a:r>
              <a:rPr lang="lv-LV" sz="2800" b="1" dirty="0" err="1">
                <a:solidFill>
                  <a:schemeClr val="tx1">
                    <a:lumMod val="50000"/>
                    <a:lumOff val="50000"/>
                  </a:schemeClr>
                </a:solidFill>
              </a:rPr>
              <a:t>Sobko</a:t>
            </a:r>
            <a:r>
              <a:rPr lang="lv-LV" sz="2800" dirty="0">
                <a:solidFill>
                  <a:schemeClr val="tx1">
                    <a:lumMod val="50000"/>
                    <a:lumOff val="50000"/>
                  </a:schemeClr>
                </a:solidFill>
              </a:rPr>
              <a:t>, Madonas reģionālās vides pārvaldes direktors, </a:t>
            </a:r>
            <a:r>
              <a:rPr lang="lv-LV" sz="2800" b="1" dirty="0">
                <a:solidFill>
                  <a:schemeClr val="tx1">
                    <a:lumMod val="50000"/>
                    <a:lumOff val="50000"/>
                  </a:schemeClr>
                </a:solidFill>
              </a:rPr>
              <a:t>Aldis Verners</a:t>
            </a:r>
            <a:r>
              <a:rPr lang="lv-LV" sz="2800" dirty="0">
                <a:solidFill>
                  <a:schemeClr val="tx1">
                    <a:lumMod val="50000"/>
                    <a:lumOff val="50000"/>
                  </a:schemeClr>
                </a:solidFill>
              </a:rPr>
              <a:t>, Madonas reģionālās vides pārvaldes Resursu kontroles sektora vadītājs, </a:t>
            </a:r>
            <a:r>
              <a:rPr lang="lv-LV" sz="2800" b="1" dirty="0" smtClean="0">
                <a:solidFill>
                  <a:schemeClr val="tx1">
                    <a:lumMod val="50000"/>
                    <a:lumOff val="50000"/>
                  </a:schemeClr>
                </a:solidFill>
              </a:rPr>
              <a:t>Aigars</a:t>
            </a:r>
            <a:r>
              <a:rPr lang="lv-LV" sz="2800" dirty="0" smtClean="0">
                <a:solidFill>
                  <a:schemeClr val="tx1">
                    <a:lumMod val="50000"/>
                    <a:lumOff val="50000"/>
                  </a:schemeClr>
                </a:solidFill>
              </a:rPr>
              <a:t> </a:t>
            </a:r>
            <a:r>
              <a:rPr lang="lv-LV" sz="2800" b="1" dirty="0" err="1">
                <a:solidFill>
                  <a:schemeClr val="tx1">
                    <a:lumMod val="50000"/>
                    <a:lumOff val="50000"/>
                  </a:schemeClr>
                </a:solidFill>
              </a:rPr>
              <a:t>Puncuļs</a:t>
            </a:r>
            <a:r>
              <a:rPr lang="lv-LV" sz="2800" dirty="0">
                <a:solidFill>
                  <a:schemeClr val="tx1">
                    <a:lumMod val="50000"/>
                    <a:lumOff val="50000"/>
                  </a:schemeClr>
                </a:solidFill>
              </a:rPr>
              <a:t>, Lauku atbalsta dienesta Austrumlatgales reģionālās lauksaimniecības pārvaldes vadītājs,</a:t>
            </a:r>
            <a:r>
              <a:rPr lang="lv-LV" sz="2800" b="1" dirty="0">
                <a:solidFill>
                  <a:schemeClr val="tx1">
                    <a:lumMod val="50000"/>
                    <a:lumOff val="50000"/>
                  </a:schemeClr>
                </a:solidFill>
              </a:rPr>
              <a:t> </a:t>
            </a:r>
            <a:r>
              <a:rPr lang="lv-LV" sz="2800" b="1" dirty="0" smtClean="0">
                <a:solidFill>
                  <a:schemeClr val="tx1">
                    <a:lumMod val="50000"/>
                    <a:lumOff val="50000"/>
                  </a:schemeClr>
                </a:solidFill>
              </a:rPr>
              <a:t>Guntars </a:t>
            </a:r>
            <a:r>
              <a:rPr lang="lv-LV" sz="2800" b="1" dirty="0" err="1">
                <a:solidFill>
                  <a:schemeClr val="tx1">
                    <a:lumMod val="50000"/>
                    <a:lumOff val="50000"/>
                  </a:schemeClr>
                </a:solidFill>
              </a:rPr>
              <a:t>Catlaks</a:t>
            </a:r>
            <a:r>
              <a:rPr lang="lv-LV" sz="2800" b="1" dirty="0">
                <a:solidFill>
                  <a:schemeClr val="tx1">
                    <a:lumMod val="50000"/>
                    <a:lumOff val="50000"/>
                  </a:schemeClr>
                </a:solidFill>
              </a:rPr>
              <a:t>, </a:t>
            </a:r>
            <a:r>
              <a:rPr lang="lv-LV" sz="2800" dirty="0">
                <a:solidFill>
                  <a:schemeClr val="tx1">
                    <a:lumMod val="50000"/>
                    <a:lumOff val="50000"/>
                  </a:schemeClr>
                </a:solidFill>
              </a:rPr>
              <a:t>Valsts izglītības satura centra </a:t>
            </a:r>
            <a:r>
              <a:rPr lang="lv-LV" sz="2800" dirty="0" smtClean="0">
                <a:solidFill>
                  <a:schemeClr val="tx1">
                    <a:lumMod val="50000"/>
                    <a:lumOff val="50000"/>
                  </a:schemeClr>
                </a:solidFill>
              </a:rPr>
              <a:t>vadītājs</a:t>
            </a:r>
            <a:endParaRPr lang="lv-LV" sz="2800" dirty="0">
              <a:solidFill>
                <a:schemeClr val="tx1">
                  <a:lumMod val="50000"/>
                  <a:lumOff val="50000"/>
                </a:schemeClr>
              </a:solidFill>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1240994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1"/>
            <a:ext cx="8471647" cy="1210235"/>
          </a:xfrm>
          <a:prstGeom prst="rect">
            <a:avLst/>
          </a:prstGeom>
        </p:spPr>
      </p:pic>
      <p:sp>
        <p:nvSpPr>
          <p:cNvPr id="3" name="Content Placeholder 2"/>
          <p:cNvSpPr>
            <a:spLocks noGrp="1"/>
          </p:cNvSpPr>
          <p:nvPr>
            <p:ph sz="half" idx="1"/>
          </p:nvPr>
        </p:nvSpPr>
        <p:spPr>
          <a:xfrm>
            <a:off x="174812" y="941294"/>
            <a:ext cx="11658600" cy="6468034"/>
          </a:xfrm>
        </p:spPr>
        <p:txBody>
          <a:bodyPr>
            <a:normAutofit/>
          </a:bodyPr>
          <a:lstStyle/>
          <a:p>
            <a:pPr marL="457200" lvl="1" indent="0">
              <a:buNone/>
            </a:pPr>
            <a:endParaRPr lang="lv-LV" sz="2800" b="1" dirty="0" smtClean="0">
              <a:solidFill>
                <a:schemeClr val="tx1">
                  <a:lumMod val="50000"/>
                  <a:lumOff val="50000"/>
                </a:schemeClr>
              </a:solidFill>
              <a:cs typeface="Calibri" panose="020F0502020204030204" pitchFamily="34" charset="0"/>
            </a:endParaRPr>
          </a:p>
          <a:p>
            <a:pPr marL="457200" lvl="1" indent="0">
              <a:buNone/>
            </a:pPr>
            <a:r>
              <a:rPr lang="lv-LV" sz="2800" b="1" dirty="0" smtClean="0">
                <a:solidFill>
                  <a:schemeClr val="tx1">
                    <a:lumMod val="50000"/>
                    <a:lumOff val="50000"/>
                  </a:schemeClr>
                </a:solidFill>
                <a:cs typeface="Calibri" panose="020F0502020204030204" pitchFamily="34" charset="0"/>
              </a:rPr>
              <a:t>Pašvaldību, pašvaldību iestāžu pārstāvji</a:t>
            </a:r>
          </a:p>
          <a:p>
            <a:pPr marL="457200" lvl="1" indent="0">
              <a:buNone/>
            </a:pPr>
            <a:r>
              <a:rPr lang="lv-LV" b="1" dirty="0" smtClean="0">
                <a:solidFill>
                  <a:schemeClr val="tx1">
                    <a:lumMod val="50000"/>
                    <a:lumOff val="50000"/>
                  </a:schemeClr>
                </a:solidFill>
              </a:rPr>
              <a:t>Alīna </a:t>
            </a:r>
            <a:r>
              <a:rPr lang="lv-LV" b="1" dirty="0" err="1">
                <a:solidFill>
                  <a:schemeClr val="tx1">
                    <a:lumMod val="50000"/>
                    <a:lumOff val="50000"/>
                  </a:schemeClr>
                </a:solidFill>
              </a:rPr>
              <a:t>Gendele</a:t>
            </a:r>
            <a:r>
              <a:rPr lang="lv-LV" b="1" dirty="0">
                <a:solidFill>
                  <a:schemeClr val="tx1">
                    <a:lumMod val="50000"/>
                    <a:lumOff val="50000"/>
                  </a:schemeClr>
                </a:solidFill>
              </a:rPr>
              <a:t>, </a:t>
            </a:r>
            <a:r>
              <a:rPr lang="lv-LV" dirty="0">
                <a:solidFill>
                  <a:schemeClr val="tx1">
                    <a:lumMod val="50000"/>
                    <a:lumOff val="50000"/>
                  </a:schemeClr>
                </a:solidFill>
              </a:rPr>
              <a:t>Latgales Plānošanas reģiona Attīstības padomes priekšsēdētāja, Ludzas novada domes priekšsēdētāja,</a:t>
            </a:r>
            <a:r>
              <a:rPr lang="lv-LV" b="1" dirty="0">
                <a:solidFill>
                  <a:schemeClr val="tx1">
                    <a:lumMod val="50000"/>
                    <a:lumOff val="50000"/>
                  </a:schemeClr>
                </a:solidFill>
              </a:rPr>
              <a:t> Andrejs </a:t>
            </a:r>
            <a:r>
              <a:rPr lang="lv-LV" b="1" dirty="0" err="1">
                <a:solidFill>
                  <a:schemeClr val="tx1">
                    <a:lumMod val="50000"/>
                    <a:lumOff val="50000"/>
                  </a:schemeClr>
                </a:solidFill>
              </a:rPr>
              <a:t>Ceļapīters</a:t>
            </a:r>
            <a:r>
              <a:rPr lang="lv-LV" dirty="0">
                <a:solidFill>
                  <a:schemeClr val="tx1">
                    <a:lumMod val="50000"/>
                    <a:lumOff val="50000"/>
                  </a:schemeClr>
                </a:solidFill>
              </a:rPr>
              <a:t>, Madonas novada domes priekšsēdētājs, </a:t>
            </a:r>
            <a:r>
              <a:rPr lang="lv-LV" b="1" dirty="0">
                <a:solidFill>
                  <a:schemeClr val="tx1">
                    <a:lumMod val="50000"/>
                    <a:lumOff val="50000"/>
                  </a:schemeClr>
                </a:solidFill>
              </a:rPr>
              <a:t>Monvīds Švarcs</a:t>
            </a:r>
            <a:r>
              <a:rPr lang="lv-LV" dirty="0">
                <a:solidFill>
                  <a:schemeClr val="tx1">
                    <a:lumMod val="50000"/>
                    <a:lumOff val="50000"/>
                  </a:schemeClr>
                </a:solidFill>
              </a:rPr>
              <a:t>, Rēzeknes novada domes priekšsēdētājs,</a:t>
            </a:r>
            <a:r>
              <a:rPr lang="lv-LV" b="1" dirty="0">
                <a:solidFill>
                  <a:schemeClr val="tx1">
                    <a:lumMod val="50000"/>
                    <a:lumOff val="50000"/>
                  </a:schemeClr>
                </a:solidFill>
              </a:rPr>
              <a:t> Andris Vaivods</a:t>
            </a:r>
            <a:r>
              <a:rPr lang="lv-LV" dirty="0">
                <a:solidFill>
                  <a:schemeClr val="tx1">
                    <a:lumMod val="50000"/>
                    <a:lumOff val="50000"/>
                  </a:schemeClr>
                </a:solidFill>
              </a:rPr>
              <a:t>, Līvānu novada domes priekšsēdētājs </a:t>
            </a:r>
            <a:r>
              <a:rPr lang="lv-LV" b="1" dirty="0">
                <a:solidFill>
                  <a:schemeClr val="tx1">
                    <a:lumMod val="50000"/>
                    <a:lumOff val="50000"/>
                  </a:schemeClr>
                </a:solidFill>
              </a:rPr>
              <a:t>Aija </a:t>
            </a:r>
            <a:r>
              <a:rPr lang="lv-LV" b="1" dirty="0" err="1">
                <a:solidFill>
                  <a:schemeClr val="tx1">
                    <a:lumMod val="50000"/>
                    <a:lumOff val="50000"/>
                  </a:schemeClr>
                </a:solidFill>
              </a:rPr>
              <a:t>Usāne</a:t>
            </a:r>
            <a:r>
              <a:rPr lang="lv-LV" dirty="0">
                <a:solidFill>
                  <a:schemeClr val="tx1">
                    <a:lumMod val="50000"/>
                    <a:lumOff val="50000"/>
                  </a:schemeClr>
                </a:solidFill>
              </a:rPr>
              <a:t>, Līvānu novada domes priekšsēdētāja vietniece,</a:t>
            </a:r>
            <a:r>
              <a:rPr lang="lv-LV" b="1" dirty="0">
                <a:solidFill>
                  <a:schemeClr val="tx1">
                    <a:lumMod val="50000"/>
                    <a:lumOff val="50000"/>
                  </a:schemeClr>
                </a:solidFill>
              </a:rPr>
              <a:t> Solvita </a:t>
            </a:r>
            <a:r>
              <a:rPr lang="lv-LV" b="1" dirty="0" err="1">
                <a:solidFill>
                  <a:schemeClr val="tx1">
                    <a:lumMod val="50000"/>
                    <a:lumOff val="50000"/>
                  </a:schemeClr>
                </a:solidFill>
              </a:rPr>
              <a:t>Seržāne</a:t>
            </a:r>
            <a:r>
              <a:rPr lang="lv-LV" b="1" dirty="0">
                <a:solidFill>
                  <a:schemeClr val="tx1">
                    <a:lumMod val="50000"/>
                    <a:lumOff val="50000"/>
                  </a:schemeClr>
                </a:solidFill>
              </a:rPr>
              <a:t>, </a:t>
            </a:r>
            <a:r>
              <a:rPr lang="lv-LV" dirty="0">
                <a:solidFill>
                  <a:schemeClr val="tx1">
                    <a:lumMod val="50000"/>
                    <a:lumOff val="50000"/>
                  </a:schemeClr>
                </a:solidFill>
              </a:rPr>
              <a:t>Madonas novada domes Izglītības nodaļas vadītāja, </a:t>
            </a:r>
            <a:r>
              <a:rPr lang="lv-LV" b="1" dirty="0">
                <a:solidFill>
                  <a:schemeClr val="tx1">
                    <a:lumMod val="50000"/>
                    <a:lumOff val="50000"/>
                  </a:schemeClr>
                </a:solidFill>
              </a:rPr>
              <a:t>Vivita </a:t>
            </a:r>
            <a:r>
              <a:rPr lang="lv-LV" b="1" dirty="0" err="1">
                <a:solidFill>
                  <a:schemeClr val="tx1">
                    <a:lumMod val="50000"/>
                    <a:lumOff val="50000"/>
                  </a:schemeClr>
                </a:solidFill>
              </a:rPr>
              <a:t>Vecozola</a:t>
            </a:r>
            <a:r>
              <a:rPr lang="lv-LV" dirty="0">
                <a:solidFill>
                  <a:schemeClr val="tx1">
                    <a:lumMod val="50000"/>
                    <a:lumOff val="50000"/>
                  </a:schemeClr>
                </a:solidFill>
              </a:rPr>
              <a:t>, Madonas pašvaldības Izglītības </a:t>
            </a:r>
            <a:r>
              <a:rPr lang="lv-LV" dirty="0" smtClean="0">
                <a:solidFill>
                  <a:schemeClr val="tx1">
                    <a:lumMod val="50000"/>
                    <a:lumOff val="50000"/>
                  </a:schemeClr>
                </a:solidFill>
              </a:rPr>
              <a:t>nodaļas </a:t>
            </a:r>
            <a:r>
              <a:rPr lang="lv-LV" dirty="0">
                <a:solidFill>
                  <a:schemeClr val="tx1">
                    <a:lumMod val="50000"/>
                    <a:lumOff val="50000"/>
                  </a:schemeClr>
                </a:solidFill>
              </a:rPr>
              <a:t>izglītības darba speciāliste, </a:t>
            </a:r>
            <a:r>
              <a:rPr lang="lv-LV" b="1" dirty="0">
                <a:solidFill>
                  <a:schemeClr val="tx1">
                    <a:lumMod val="50000"/>
                    <a:lumOff val="50000"/>
                  </a:schemeClr>
                </a:solidFill>
              </a:rPr>
              <a:t>Ināra </a:t>
            </a:r>
            <a:r>
              <a:rPr lang="lv-LV" b="1" dirty="0" err="1">
                <a:solidFill>
                  <a:schemeClr val="tx1">
                    <a:lumMod val="50000"/>
                    <a:lumOff val="50000"/>
                  </a:schemeClr>
                </a:solidFill>
              </a:rPr>
              <a:t>Silicka</a:t>
            </a:r>
            <a:r>
              <a:rPr lang="lv-LV" dirty="0">
                <a:solidFill>
                  <a:schemeClr val="tx1">
                    <a:lumMod val="50000"/>
                    <a:lumOff val="50000"/>
                  </a:schemeClr>
                </a:solidFill>
              </a:rPr>
              <a:t>, Kārsavas novada domes priekšsēdētāja, </a:t>
            </a:r>
            <a:r>
              <a:rPr lang="lv-LV" b="1" dirty="0">
                <a:solidFill>
                  <a:schemeClr val="tx1">
                    <a:lumMod val="50000"/>
                    <a:lumOff val="50000"/>
                  </a:schemeClr>
                </a:solidFill>
              </a:rPr>
              <a:t>Inese Nagle</a:t>
            </a:r>
            <a:r>
              <a:rPr lang="lv-LV" dirty="0">
                <a:solidFill>
                  <a:schemeClr val="tx1">
                    <a:lumMod val="50000"/>
                    <a:lumOff val="50000"/>
                  </a:schemeClr>
                </a:solidFill>
              </a:rPr>
              <a:t>, Kārsavas novada domes Attīstības nodaļas vadītāja, </a:t>
            </a:r>
            <a:r>
              <a:rPr lang="lv-LV" b="1" dirty="0">
                <a:solidFill>
                  <a:schemeClr val="tx1">
                    <a:lumMod val="50000"/>
                    <a:lumOff val="50000"/>
                  </a:schemeClr>
                </a:solidFill>
              </a:rPr>
              <a:t>Aivars Meikšāns</a:t>
            </a:r>
            <a:r>
              <a:rPr lang="lv-LV" dirty="0">
                <a:solidFill>
                  <a:schemeClr val="tx1">
                    <a:lumMod val="50000"/>
                    <a:lumOff val="50000"/>
                  </a:schemeClr>
                </a:solidFill>
              </a:rPr>
              <a:t>, Ludzas novada domes priekšsēdētājas </a:t>
            </a:r>
            <a:r>
              <a:rPr lang="lv-LV" dirty="0" smtClean="0">
                <a:solidFill>
                  <a:schemeClr val="tx1">
                    <a:lumMod val="50000"/>
                    <a:lumOff val="50000"/>
                  </a:schemeClr>
                </a:solidFill>
              </a:rPr>
              <a:t>vietnieks</a:t>
            </a:r>
            <a:r>
              <a:rPr lang="lv-LV" dirty="0">
                <a:solidFill>
                  <a:schemeClr val="tx1">
                    <a:lumMod val="50000"/>
                    <a:lumOff val="50000"/>
                  </a:schemeClr>
                </a:solidFill>
              </a:rPr>
              <a:t>, </a:t>
            </a:r>
            <a:r>
              <a:rPr lang="lv-LV" b="1" dirty="0">
                <a:solidFill>
                  <a:schemeClr val="tx1">
                    <a:lumMod val="50000"/>
                    <a:lumOff val="50000"/>
                  </a:schemeClr>
                </a:solidFill>
              </a:rPr>
              <a:t>Aleksejs </a:t>
            </a:r>
            <a:r>
              <a:rPr lang="lv-LV" b="1" dirty="0" err="1">
                <a:solidFill>
                  <a:schemeClr val="tx1">
                    <a:lumMod val="50000"/>
                    <a:lumOff val="50000"/>
                  </a:schemeClr>
                </a:solidFill>
              </a:rPr>
              <a:t>Stecs</a:t>
            </a:r>
            <a:r>
              <a:rPr lang="lv-LV" dirty="0">
                <a:solidFill>
                  <a:schemeClr val="tx1">
                    <a:lumMod val="50000"/>
                    <a:lumOff val="50000"/>
                  </a:schemeClr>
                </a:solidFill>
              </a:rPr>
              <a:t>, Rēzeknes pilsētas domes priekšsēdētāja vietnieks pilsētas attīstības un investīciju jautājumos, </a:t>
            </a:r>
            <a:r>
              <a:rPr lang="lv-LV" b="1" dirty="0">
                <a:solidFill>
                  <a:schemeClr val="tx1">
                    <a:lumMod val="50000"/>
                    <a:lumOff val="50000"/>
                  </a:schemeClr>
                </a:solidFill>
              </a:rPr>
              <a:t>Arnolds </a:t>
            </a:r>
            <a:r>
              <a:rPr lang="lv-LV" b="1" dirty="0" err="1">
                <a:solidFill>
                  <a:schemeClr val="tx1">
                    <a:lumMod val="50000"/>
                    <a:lumOff val="50000"/>
                  </a:schemeClr>
                </a:solidFill>
              </a:rPr>
              <a:t>Drelings</a:t>
            </a:r>
            <a:r>
              <a:rPr lang="lv-LV" dirty="0">
                <a:solidFill>
                  <a:schemeClr val="tx1">
                    <a:lumMod val="50000"/>
                    <a:lumOff val="50000"/>
                  </a:schemeClr>
                </a:solidFill>
              </a:rPr>
              <a:t>, Rēzeknes pilsētas Izglītības pārvaldes vadītājs, </a:t>
            </a:r>
            <a:r>
              <a:rPr lang="lv-LV" b="1" dirty="0">
                <a:solidFill>
                  <a:schemeClr val="tx1">
                    <a:lumMod val="50000"/>
                    <a:lumOff val="50000"/>
                  </a:schemeClr>
                </a:solidFill>
              </a:rPr>
              <a:t>Guntars Skudra,</a:t>
            </a:r>
            <a:r>
              <a:rPr lang="lv-LV" dirty="0">
                <a:solidFill>
                  <a:schemeClr val="tx1">
                    <a:lumMod val="50000"/>
                    <a:lumOff val="50000"/>
                  </a:schemeClr>
                </a:solidFill>
              </a:rPr>
              <a:t> Rēzeknes novada Izglītības pārvaldes nodaļas vadītājs, </a:t>
            </a:r>
            <a:r>
              <a:rPr lang="lv-LV" b="1" dirty="0">
                <a:solidFill>
                  <a:schemeClr val="tx1">
                    <a:lumMod val="50000"/>
                    <a:lumOff val="50000"/>
                  </a:schemeClr>
                </a:solidFill>
              </a:rPr>
              <a:t>Vladislavs</a:t>
            </a:r>
            <a:r>
              <a:rPr lang="lv-LV" dirty="0">
                <a:solidFill>
                  <a:schemeClr val="tx1">
                    <a:lumMod val="50000"/>
                    <a:lumOff val="50000"/>
                  </a:schemeClr>
                </a:solidFill>
              </a:rPr>
              <a:t> </a:t>
            </a:r>
            <a:r>
              <a:rPr lang="lv-LV" b="1" dirty="0">
                <a:solidFill>
                  <a:schemeClr val="tx1">
                    <a:lumMod val="50000"/>
                    <a:lumOff val="50000"/>
                  </a:schemeClr>
                </a:solidFill>
              </a:rPr>
              <a:t>Stankevičs, </a:t>
            </a:r>
            <a:r>
              <a:rPr lang="lv-LV" dirty="0">
                <a:solidFill>
                  <a:schemeClr val="tx1">
                    <a:lumMod val="50000"/>
                    <a:lumOff val="50000"/>
                  </a:schemeClr>
                </a:solidFill>
              </a:rPr>
              <a:t>Latgales uzņēmējdarbības centra </a:t>
            </a:r>
            <a:r>
              <a:rPr lang="lv-LV" dirty="0" smtClean="0">
                <a:solidFill>
                  <a:schemeClr val="tx1">
                    <a:lumMod val="50000"/>
                    <a:lumOff val="50000"/>
                  </a:schemeClr>
                </a:solidFill>
              </a:rPr>
              <a:t>vadītājs, </a:t>
            </a:r>
            <a:r>
              <a:rPr lang="lv-LV" b="1" dirty="0">
                <a:solidFill>
                  <a:schemeClr val="tx1">
                    <a:lumMod val="50000"/>
                    <a:lumOff val="50000"/>
                  </a:schemeClr>
                </a:solidFill>
              </a:rPr>
              <a:t>Baiba</a:t>
            </a:r>
            <a:r>
              <a:rPr lang="lv-LV" dirty="0">
                <a:solidFill>
                  <a:schemeClr val="tx1">
                    <a:lumMod val="50000"/>
                    <a:lumOff val="50000"/>
                  </a:schemeClr>
                </a:solidFill>
              </a:rPr>
              <a:t> </a:t>
            </a:r>
            <a:r>
              <a:rPr lang="lv-LV" b="1" dirty="0" err="1">
                <a:solidFill>
                  <a:schemeClr val="tx1">
                    <a:lumMod val="50000"/>
                    <a:lumOff val="50000"/>
                  </a:schemeClr>
                </a:solidFill>
              </a:rPr>
              <a:t>Vucenlazdāne</a:t>
            </a:r>
            <a:r>
              <a:rPr lang="lv-LV" b="1" dirty="0">
                <a:solidFill>
                  <a:schemeClr val="tx1">
                    <a:lumMod val="50000"/>
                    <a:lumOff val="50000"/>
                  </a:schemeClr>
                </a:solidFill>
              </a:rPr>
              <a:t>, </a:t>
            </a:r>
            <a:r>
              <a:rPr lang="lv-LV" dirty="0">
                <a:solidFill>
                  <a:schemeClr val="tx1">
                    <a:lumMod val="50000"/>
                    <a:lumOff val="50000"/>
                  </a:schemeClr>
                </a:solidFill>
              </a:rPr>
              <a:t>Līvānu novada domes Plānošanas un attīstības daļas vadītāja, </a:t>
            </a:r>
            <a:r>
              <a:rPr lang="lv-LV" b="1" dirty="0">
                <a:solidFill>
                  <a:schemeClr val="tx1">
                    <a:lumMod val="50000"/>
                    <a:lumOff val="50000"/>
                  </a:schemeClr>
                </a:solidFill>
              </a:rPr>
              <a:t>Gunita Vaivode</a:t>
            </a:r>
            <a:r>
              <a:rPr lang="lv-LV" dirty="0" smtClean="0">
                <a:solidFill>
                  <a:schemeClr val="tx1">
                    <a:lumMod val="50000"/>
                    <a:lumOff val="50000"/>
                  </a:schemeClr>
                </a:solidFill>
              </a:rPr>
              <a:t>, Līvānu novada domes Plānošanas un attīstības daļas vides inženiere</a:t>
            </a:r>
            <a:endParaRPr lang="lv-LV" dirty="0">
              <a:solidFill>
                <a:schemeClr val="tx1">
                  <a:lumMod val="50000"/>
                  <a:lumOff val="50000"/>
                </a:schemeClr>
              </a:solidFill>
            </a:endParaRPr>
          </a:p>
          <a:p>
            <a:pPr marL="457200" lvl="1" indent="0">
              <a:buNone/>
            </a:pPr>
            <a:endParaRPr lang="lv-LV" dirty="0" smtClean="0">
              <a:solidFill>
                <a:schemeClr val="tx1">
                  <a:lumMod val="50000"/>
                  <a:lumOff val="50000"/>
                </a:schemeClr>
              </a:solidFill>
            </a:endParaRPr>
          </a:p>
          <a:p>
            <a:pPr marL="457200" lvl="1" indent="0">
              <a:buNone/>
            </a:pPr>
            <a:endParaRPr lang="lv-LV" dirty="0">
              <a:solidFill>
                <a:schemeClr val="tx1">
                  <a:lumMod val="50000"/>
                  <a:lumOff val="50000"/>
                </a:schemeClr>
              </a:solidFill>
            </a:endParaRPr>
          </a:p>
          <a:p>
            <a:pPr marL="457200" lvl="1" indent="0">
              <a:buNone/>
            </a:pPr>
            <a:endParaRPr lang="lv-LV" sz="1400" b="1" dirty="0" smtClean="0">
              <a:solidFill>
                <a:schemeClr val="tx1">
                  <a:lumMod val="50000"/>
                  <a:lumOff val="50000"/>
                </a:schemeClr>
              </a:solidFill>
              <a:cs typeface="Calibri" panose="020F0502020204030204" pitchFamily="34" charset="0"/>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1006407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353" y="1911073"/>
            <a:ext cx="11066929" cy="4160113"/>
          </a:xfrm>
          <a:prstGeom prst="rect">
            <a:avLst/>
          </a:prstGeom>
        </p:spPr>
        <p:txBody>
          <a:bodyPr wrap="square">
            <a:spAutoFit/>
          </a:bodyPr>
          <a:lstStyle/>
          <a:p>
            <a:pPr>
              <a:spcAft>
                <a:spcPts val="1000"/>
              </a:spcAft>
            </a:pPr>
            <a:r>
              <a:rPr lang="lv-LV" sz="3200" b="1" dirty="0" smtClean="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Nevalstiskās organizācijas:</a:t>
            </a:r>
          </a:p>
          <a:p>
            <a:pPr>
              <a:spcAft>
                <a:spcPts val="1000"/>
              </a:spcAft>
            </a:pPr>
            <a:r>
              <a:rPr lang="lv-LV" sz="3200" b="1" dirty="0" smtClean="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Andris Jaunsleinis</a:t>
            </a:r>
            <a:r>
              <a:rPr lang="lv-LV" sz="3200" dirty="0" smtClean="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Latvijas Pašvaldību apvienības priekšsēdētājs, </a:t>
            </a:r>
            <a:r>
              <a:rPr lang="lv-LV" sz="3200" b="1" dirty="0" smtClean="0">
                <a:solidFill>
                  <a:schemeClr val="tx1">
                    <a:lumMod val="50000"/>
                    <a:lumOff val="50000"/>
                  </a:schemeClr>
                </a:solidFill>
              </a:rPr>
              <a:t>Andrejs Jermolajevs</a:t>
            </a:r>
            <a:r>
              <a:rPr lang="lv-LV" sz="3200" dirty="0" smtClean="0">
                <a:solidFill>
                  <a:schemeClr val="tx1">
                    <a:lumMod val="50000"/>
                    <a:lumOff val="50000"/>
                  </a:schemeClr>
                </a:solidFill>
              </a:rPr>
              <a:t>, Latvijas Tirdzniecības un rūpniecības kamera Latgales reģiona padomes priekšsēdētājs, </a:t>
            </a:r>
            <a:r>
              <a:rPr lang="lv-LV" sz="3200" b="1" dirty="0" smtClean="0">
                <a:solidFill>
                  <a:schemeClr val="tx1">
                    <a:lumMod val="50000"/>
                    <a:lumOff val="50000"/>
                  </a:schemeClr>
                </a:solidFill>
              </a:rPr>
              <a:t>Aija Vanaga</a:t>
            </a:r>
            <a:r>
              <a:rPr lang="lv-LV" sz="3200" dirty="0" smtClean="0">
                <a:solidFill>
                  <a:schemeClr val="tx1">
                    <a:lumMod val="50000"/>
                    <a:lumOff val="50000"/>
                  </a:schemeClr>
                </a:solidFill>
              </a:rPr>
              <a:t>, Rēzeknes uzņēmēju biedrības valdes locekle, </a:t>
            </a:r>
            <a:r>
              <a:rPr lang="lv-LV" sz="3200" b="1" dirty="0" smtClean="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Maira </a:t>
            </a:r>
            <a:r>
              <a:rPr lang="lv-LV" sz="3200" b="1" dirty="0" err="1" smtClean="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Belova</a:t>
            </a:r>
            <a:r>
              <a:rPr lang="lv-LV" sz="3200" dirty="0" smtClean="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lv-LV" sz="3200" dirty="0" smtClean="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Latvijas Studentu apvienības prezidente, </a:t>
            </a:r>
            <a:r>
              <a:rPr lang="lv-LV" sz="3200" b="1" dirty="0" smtClean="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Eiženija </a:t>
            </a:r>
            <a:r>
              <a:rPr lang="lv-LV" sz="3200" b="1" dirty="0" err="1" smtClean="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Matiļeviča</a:t>
            </a:r>
            <a:r>
              <a:rPr lang="lv-LV" sz="3200" dirty="0" smtClean="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Latvijas Studentu apvienības Sociālā virziena vadītāja, </a:t>
            </a:r>
            <a:r>
              <a:rPr lang="lv-LV" sz="3200" b="1" dirty="0" smtClean="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Līga Jātniece</a:t>
            </a:r>
            <a:r>
              <a:rPr lang="lv-LV" sz="3200" dirty="0" smtClean="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Lubāna mitrāja informācijas centra darba organizatore</a:t>
            </a:r>
            <a:endParaRPr lang="lv-LV" sz="3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72353" y="524434"/>
            <a:ext cx="8471647" cy="1210235"/>
          </a:xfrm>
          <a:prstGeom prst="rect">
            <a:avLst/>
          </a:prstGeom>
        </p:spPr>
      </p:pic>
    </p:spTree>
    <p:extLst>
      <p:ext uri="{BB962C8B-B14F-4D97-AF65-F5344CB8AC3E}">
        <p14:creationId xmlns:p14="http://schemas.microsoft.com/office/powerpoint/2010/main" val="846258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1"/>
            <a:ext cx="8471647" cy="1210235"/>
          </a:xfrm>
          <a:prstGeom prst="rect">
            <a:avLst/>
          </a:prstGeom>
        </p:spPr>
      </p:pic>
      <p:sp>
        <p:nvSpPr>
          <p:cNvPr id="3" name="Content Placeholder 2"/>
          <p:cNvSpPr>
            <a:spLocks noGrp="1"/>
          </p:cNvSpPr>
          <p:nvPr>
            <p:ph sz="half" idx="1"/>
          </p:nvPr>
        </p:nvSpPr>
        <p:spPr>
          <a:xfrm>
            <a:off x="578224" y="1492624"/>
            <a:ext cx="11187952" cy="5715000"/>
          </a:xfrm>
        </p:spPr>
        <p:txBody>
          <a:bodyPr>
            <a:normAutofit/>
          </a:bodyPr>
          <a:lstStyle/>
          <a:p>
            <a:pPr marL="0" indent="0">
              <a:buNone/>
            </a:pPr>
            <a:r>
              <a:rPr lang="lv-LV" sz="3200" b="1" dirty="0" smtClean="0">
                <a:solidFill>
                  <a:schemeClr val="tx1">
                    <a:lumMod val="50000"/>
                    <a:lumOff val="50000"/>
                  </a:schemeClr>
                </a:solidFill>
              </a:rPr>
              <a:t>Uzņēmēji, uzņēmēju organizācijas</a:t>
            </a:r>
          </a:p>
          <a:p>
            <a:pPr marL="0" indent="0">
              <a:buNone/>
            </a:pPr>
            <a:r>
              <a:rPr lang="lv-LV" b="1" dirty="0" smtClean="0">
                <a:solidFill>
                  <a:schemeClr val="tx1">
                    <a:lumMod val="50000"/>
                    <a:lumOff val="50000"/>
                  </a:schemeClr>
                </a:solidFill>
              </a:rPr>
              <a:t>Edgars </a:t>
            </a:r>
            <a:r>
              <a:rPr lang="lv-LV" b="1" dirty="0">
                <a:solidFill>
                  <a:schemeClr val="tx1">
                    <a:lumMod val="50000"/>
                    <a:lumOff val="50000"/>
                  </a:schemeClr>
                </a:solidFill>
              </a:rPr>
              <a:t>Romanovskis</a:t>
            </a:r>
            <a:r>
              <a:rPr lang="lv-LV" dirty="0">
                <a:solidFill>
                  <a:schemeClr val="tx1">
                    <a:lumMod val="50000"/>
                    <a:lumOff val="50000"/>
                  </a:schemeClr>
                </a:solidFill>
              </a:rPr>
              <a:t>,</a:t>
            </a:r>
            <a:r>
              <a:rPr lang="lv-LV" b="1" dirty="0">
                <a:solidFill>
                  <a:schemeClr val="tx1">
                    <a:lumMod val="50000"/>
                    <a:lumOff val="50000"/>
                  </a:schemeClr>
                </a:solidFill>
              </a:rPr>
              <a:t> </a:t>
            </a:r>
            <a:r>
              <a:rPr lang="lv-LV" dirty="0">
                <a:solidFill>
                  <a:schemeClr val="tx1">
                    <a:lumMod val="50000"/>
                    <a:lumOff val="50000"/>
                  </a:schemeClr>
                </a:solidFill>
              </a:rPr>
              <a:t>SIA “Latgales dārzeņi un loģistika” valdes loceklis, </a:t>
            </a:r>
            <a:r>
              <a:rPr lang="lv-LV" b="1" dirty="0" smtClean="0">
                <a:solidFill>
                  <a:schemeClr val="tx1">
                    <a:lumMod val="50000"/>
                    <a:lumOff val="50000"/>
                  </a:schemeClr>
                </a:solidFill>
              </a:rPr>
              <a:t>Sandra </a:t>
            </a:r>
            <a:r>
              <a:rPr lang="lv-LV" b="1" dirty="0" err="1">
                <a:solidFill>
                  <a:schemeClr val="tx1">
                    <a:lumMod val="50000"/>
                    <a:lumOff val="50000"/>
                  </a:schemeClr>
                </a:solidFill>
              </a:rPr>
              <a:t>Ežmale</a:t>
            </a:r>
            <a:r>
              <a:rPr lang="lv-LV" dirty="0">
                <a:solidFill>
                  <a:schemeClr val="tx1">
                    <a:lumMod val="50000"/>
                    <a:lumOff val="50000"/>
                  </a:schemeClr>
                </a:solidFill>
              </a:rPr>
              <a:t>, Rēzeknes Speciālās ekonomiskās zonas pārvaldes pārvaldniece, </a:t>
            </a:r>
            <a:r>
              <a:rPr lang="lv-LV" b="1" dirty="0" err="1">
                <a:solidFill>
                  <a:schemeClr val="tx1">
                    <a:lumMod val="50000"/>
                    <a:lumOff val="50000"/>
                  </a:schemeClr>
                </a:solidFill>
              </a:rPr>
              <a:t>Neils</a:t>
            </a:r>
            <a:r>
              <a:rPr lang="lv-LV" b="1" dirty="0">
                <a:solidFill>
                  <a:schemeClr val="tx1">
                    <a:lumMod val="50000"/>
                    <a:lumOff val="50000"/>
                  </a:schemeClr>
                </a:solidFill>
              </a:rPr>
              <a:t> </a:t>
            </a:r>
            <a:r>
              <a:rPr lang="lv-LV" b="1" dirty="0" err="1">
                <a:solidFill>
                  <a:schemeClr val="tx1">
                    <a:lumMod val="50000"/>
                    <a:lumOff val="50000"/>
                  </a:schemeClr>
                </a:solidFill>
              </a:rPr>
              <a:t>Balgalis</a:t>
            </a:r>
            <a:r>
              <a:rPr lang="lv-LV" dirty="0">
                <a:solidFill>
                  <a:schemeClr val="tx1">
                    <a:lumMod val="50000"/>
                    <a:lumOff val="50000"/>
                  </a:schemeClr>
                </a:solidFill>
              </a:rPr>
              <a:t>, SIA „Grupa 93” direktors, </a:t>
            </a:r>
            <a:r>
              <a:rPr lang="lv-LV" b="1" dirty="0">
                <a:solidFill>
                  <a:schemeClr val="tx1">
                    <a:lumMod val="50000"/>
                    <a:lumOff val="50000"/>
                  </a:schemeClr>
                </a:solidFill>
              </a:rPr>
              <a:t>Daumants </a:t>
            </a:r>
            <a:r>
              <a:rPr lang="lv-LV" b="1" dirty="0" err="1">
                <a:solidFill>
                  <a:schemeClr val="tx1">
                    <a:lumMod val="50000"/>
                    <a:lumOff val="50000"/>
                  </a:schemeClr>
                </a:solidFill>
              </a:rPr>
              <a:t>Pfafrods</a:t>
            </a:r>
            <a:r>
              <a:rPr lang="lv-LV" dirty="0">
                <a:solidFill>
                  <a:schemeClr val="tx1">
                    <a:lumMod val="50000"/>
                    <a:lumOff val="50000"/>
                  </a:schemeClr>
                </a:solidFill>
              </a:rPr>
              <a:t>, SIA "</a:t>
            </a:r>
            <a:r>
              <a:rPr lang="lv-LV" dirty="0" err="1">
                <a:solidFill>
                  <a:schemeClr val="tx1">
                    <a:lumMod val="50000"/>
                    <a:lumOff val="50000"/>
                  </a:schemeClr>
                </a:solidFill>
              </a:rPr>
              <a:t>Light</a:t>
            </a:r>
            <a:r>
              <a:rPr lang="lv-LV" dirty="0">
                <a:solidFill>
                  <a:schemeClr val="tx1">
                    <a:lumMod val="50000"/>
                    <a:lumOff val="50000"/>
                  </a:schemeClr>
                </a:solidFill>
              </a:rPr>
              <a:t> </a:t>
            </a:r>
            <a:r>
              <a:rPr lang="lv-LV" dirty="0" err="1">
                <a:solidFill>
                  <a:schemeClr val="tx1">
                    <a:lumMod val="50000"/>
                    <a:lumOff val="50000"/>
                  </a:schemeClr>
                </a:solidFill>
              </a:rPr>
              <a:t>Guide</a:t>
            </a:r>
            <a:r>
              <a:rPr lang="lv-LV" dirty="0">
                <a:solidFill>
                  <a:schemeClr val="tx1">
                    <a:lumMod val="50000"/>
                    <a:lumOff val="50000"/>
                  </a:schemeClr>
                </a:solidFill>
              </a:rPr>
              <a:t> </a:t>
            </a:r>
            <a:r>
              <a:rPr lang="lv-LV" dirty="0" err="1">
                <a:solidFill>
                  <a:schemeClr val="tx1">
                    <a:lumMod val="50000"/>
                    <a:lumOff val="50000"/>
                  </a:schemeClr>
                </a:solidFill>
              </a:rPr>
              <a:t>Optics</a:t>
            </a:r>
            <a:r>
              <a:rPr lang="lv-LV" dirty="0">
                <a:solidFill>
                  <a:schemeClr val="tx1">
                    <a:lumMod val="50000"/>
                    <a:lumOff val="50000"/>
                  </a:schemeClr>
                </a:solidFill>
              </a:rPr>
              <a:t> </a:t>
            </a:r>
            <a:r>
              <a:rPr lang="lv-LV" dirty="0" err="1">
                <a:solidFill>
                  <a:schemeClr val="tx1">
                    <a:lumMod val="50000"/>
                    <a:lumOff val="50000"/>
                  </a:schemeClr>
                </a:solidFill>
              </a:rPr>
              <a:t>International</a:t>
            </a:r>
            <a:r>
              <a:rPr lang="lv-LV" dirty="0">
                <a:solidFill>
                  <a:schemeClr val="tx1">
                    <a:lumMod val="50000"/>
                    <a:lumOff val="50000"/>
                  </a:schemeClr>
                </a:solidFill>
              </a:rPr>
              <a:t>"  valdes priekšsēdētājs, </a:t>
            </a:r>
            <a:r>
              <a:rPr lang="lv-LV" b="1" dirty="0">
                <a:solidFill>
                  <a:schemeClr val="tx1">
                    <a:lumMod val="50000"/>
                    <a:lumOff val="50000"/>
                  </a:schemeClr>
                </a:solidFill>
              </a:rPr>
              <a:t>Jevgeņijs </a:t>
            </a:r>
            <a:r>
              <a:rPr lang="lv-LV" b="1" dirty="0" err="1">
                <a:solidFill>
                  <a:schemeClr val="tx1">
                    <a:lumMod val="50000"/>
                    <a:lumOff val="50000"/>
                  </a:schemeClr>
                </a:solidFill>
              </a:rPr>
              <a:t>Lukašenoks</a:t>
            </a:r>
            <a:r>
              <a:rPr lang="lv-LV" b="1" dirty="0">
                <a:solidFill>
                  <a:schemeClr val="tx1">
                    <a:lumMod val="50000"/>
                    <a:lumOff val="50000"/>
                  </a:schemeClr>
                </a:solidFill>
              </a:rPr>
              <a:t>, </a:t>
            </a:r>
            <a:r>
              <a:rPr lang="lv-LV" dirty="0">
                <a:solidFill>
                  <a:schemeClr val="tx1">
                    <a:lumMod val="50000"/>
                    <a:lumOff val="50000"/>
                  </a:schemeClr>
                </a:solidFill>
              </a:rPr>
              <a:t>SIA „</a:t>
            </a:r>
            <a:r>
              <a:rPr lang="lv-LV" dirty="0" err="1">
                <a:solidFill>
                  <a:schemeClr val="tx1">
                    <a:lumMod val="50000"/>
                    <a:lumOff val="50000"/>
                  </a:schemeClr>
                </a:solidFill>
              </a:rPr>
              <a:t>LatCosmetics</a:t>
            </a:r>
            <a:r>
              <a:rPr lang="lv-LV" dirty="0">
                <a:solidFill>
                  <a:schemeClr val="tx1">
                    <a:lumMod val="50000"/>
                    <a:lumOff val="50000"/>
                  </a:schemeClr>
                </a:solidFill>
              </a:rPr>
              <a:t>” valdes priekšsēdētājs,</a:t>
            </a:r>
            <a:r>
              <a:rPr lang="lv-LV" b="1" dirty="0">
                <a:solidFill>
                  <a:schemeClr val="tx1">
                    <a:lumMod val="50000"/>
                    <a:lumOff val="50000"/>
                  </a:schemeClr>
                </a:solidFill>
              </a:rPr>
              <a:t> Marina Petrova, </a:t>
            </a:r>
            <a:r>
              <a:rPr lang="lv-LV" dirty="0">
                <a:solidFill>
                  <a:schemeClr val="tx1">
                    <a:lumMod val="50000"/>
                    <a:lumOff val="50000"/>
                  </a:schemeClr>
                </a:solidFill>
              </a:rPr>
              <a:t>SIA „</a:t>
            </a:r>
            <a:r>
              <a:rPr lang="lv-LV" dirty="0" err="1">
                <a:solidFill>
                  <a:schemeClr val="tx1">
                    <a:lumMod val="50000"/>
                    <a:lumOff val="50000"/>
                  </a:schemeClr>
                </a:solidFill>
              </a:rPr>
              <a:t>LatCosmetics</a:t>
            </a:r>
            <a:r>
              <a:rPr lang="lv-LV" dirty="0">
                <a:solidFill>
                  <a:schemeClr val="tx1">
                    <a:lumMod val="50000"/>
                    <a:lumOff val="50000"/>
                  </a:schemeClr>
                </a:solidFill>
              </a:rPr>
              <a:t>”</a:t>
            </a:r>
            <a:r>
              <a:rPr lang="lv-LV" b="1" dirty="0">
                <a:solidFill>
                  <a:schemeClr val="tx1">
                    <a:lumMod val="50000"/>
                    <a:lumOff val="50000"/>
                  </a:schemeClr>
                </a:solidFill>
              </a:rPr>
              <a:t> </a:t>
            </a:r>
            <a:r>
              <a:rPr lang="lv-LV" dirty="0">
                <a:solidFill>
                  <a:schemeClr val="tx1">
                    <a:lumMod val="50000"/>
                    <a:lumOff val="50000"/>
                  </a:schemeClr>
                </a:solidFill>
              </a:rPr>
              <a:t>ražošanas vadītāja,</a:t>
            </a:r>
            <a:r>
              <a:rPr lang="lv-LV" b="1" dirty="0">
                <a:solidFill>
                  <a:schemeClr val="tx1">
                    <a:lumMod val="50000"/>
                    <a:lumOff val="50000"/>
                  </a:schemeClr>
                </a:solidFill>
              </a:rPr>
              <a:t> Līga Kondrāte</a:t>
            </a:r>
            <a:r>
              <a:rPr lang="lv-LV" dirty="0">
                <a:solidFill>
                  <a:schemeClr val="tx1">
                    <a:lumMod val="50000"/>
                    <a:lumOff val="50000"/>
                  </a:schemeClr>
                </a:solidFill>
              </a:rPr>
              <a:t>, Latgales tūrisma asociācija “Ezerzeme” valdes priekšsēdētāja, </a:t>
            </a:r>
            <a:r>
              <a:rPr lang="lv-LV" b="1" dirty="0">
                <a:solidFill>
                  <a:schemeClr val="tx1">
                    <a:lumMod val="50000"/>
                    <a:lumOff val="50000"/>
                  </a:schemeClr>
                </a:solidFill>
              </a:rPr>
              <a:t>Līga Lieplapa</a:t>
            </a:r>
            <a:r>
              <a:rPr lang="lv-LV" dirty="0">
                <a:solidFill>
                  <a:schemeClr val="tx1">
                    <a:lumMod val="50000"/>
                    <a:lumOff val="50000"/>
                  </a:schemeClr>
                </a:solidFill>
              </a:rPr>
              <a:t>, „55 mārītes” SIA vadītāja, </a:t>
            </a:r>
            <a:r>
              <a:rPr lang="lv-LV" b="1" dirty="0">
                <a:solidFill>
                  <a:schemeClr val="tx1">
                    <a:lumMod val="50000"/>
                    <a:lumOff val="50000"/>
                  </a:schemeClr>
                </a:solidFill>
              </a:rPr>
              <a:t>Verners Liniņš</a:t>
            </a:r>
            <a:r>
              <a:rPr lang="lv-LV" dirty="0">
                <a:solidFill>
                  <a:schemeClr val="tx1">
                    <a:lumMod val="50000"/>
                    <a:lumOff val="50000"/>
                  </a:schemeClr>
                </a:solidFill>
              </a:rPr>
              <a:t>, AS „Stružānu kūdras fabrika” valdes loceklis, </a:t>
            </a:r>
            <a:r>
              <a:rPr lang="lv-LV" b="1" dirty="0" smtClean="0">
                <a:solidFill>
                  <a:schemeClr val="tx1">
                    <a:lumMod val="50000"/>
                    <a:lumOff val="50000"/>
                  </a:schemeClr>
                </a:solidFill>
              </a:rPr>
              <a:t>Jānis </a:t>
            </a:r>
            <a:r>
              <a:rPr lang="lv-LV" b="1" dirty="0" err="1">
                <a:solidFill>
                  <a:schemeClr val="tx1">
                    <a:lumMod val="50000"/>
                    <a:lumOff val="50000"/>
                  </a:schemeClr>
                </a:solidFill>
              </a:rPr>
              <a:t>Magdaļenoks</a:t>
            </a:r>
            <a:r>
              <a:rPr lang="lv-LV" dirty="0">
                <a:solidFill>
                  <a:schemeClr val="tx1">
                    <a:lumMod val="50000"/>
                    <a:lumOff val="50000"/>
                  </a:schemeClr>
                </a:solidFill>
              </a:rPr>
              <a:t>, SIA “</a:t>
            </a:r>
            <a:r>
              <a:rPr lang="lv-LV" dirty="0" err="1">
                <a:solidFill>
                  <a:schemeClr val="tx1">
                    <a:lumMod val="50000"/>
                    <a:lumOff val="50000"/>
                  </a:schemeClr>
                </a:solidFill>
              </a:rPr>
              <a:t>Minox</a:t>
            </a:r>
            <a:r>
              <a:rPr lang="lv-LV" dirty="0">
                <a:solidFill>
                  <a:schemeClr val="tx1">
                    <a:lumMod val="50000"/>
                    <a:lumOff val="50000"/>
                  </a:schemeClr>
                </a:solidFill>
              </a:rPr>
              <a:t>” īpašnieks, </a:t>
            </a:r>
            <a:r>
              <a:rPr lang="lv-LV" b="1" dirty="0">
                <a:solidFill>
                  <a:schemeClr val="tx1">
                    <a:lumMod val="50000"/>
                    <a:lumOff val="50000"/>
                  </a:schemeClr>
                </a:solidFill>
              </a:rPr>
              <a:t>Ēriks </a:t>
            </a:r>
            <a:r>
              <a:rPr lang="lv-LV" b="1" dirty="0" err="1">
                <a:solidFill>
                  <a:schemeClr val="tx1">
                    <a:lumMod val="50000"/>
                    <a:lumOff val="50000"/>
                  </a:schemeClr>
                </a:solidFill>
              </a:rPr>
              <a:t>Salcevičs</a:t>
            </a:r>
            <a:r>
              <a:rPr lang="lv-LV" dirty="0">
                <a:solidFill>
                  <a:schemeClr val="tx1">
                    <a:lumMod val="50000"/>
                    <a:lumOff val="50000"/>
                  </a:schemeClr>
                </a:solidFill>
              </a:rPr>
              <a:t>, SIA “Labas mēbeles” valdes loceklis, </a:t>
            </a:r>
            <a:r>
              <a:rPr lang="lv-LV" b="1" dirty="0">
                <a:solidFill>
                  <a:schemeClr val="tx1">
                    <a:lumMod val="50000"/>
                    <a:lumOff val="50000"/>
                  </a:schemeClr>
                </a:solidFill>
              </a:rPr>
              <a:t>Māris Dimants</a:t>
            </a:r>
            <a:r>
              <a:rPr lang="lv-LV" dirty="0">
                <a:solidFill>
                  <a:schemeClr val="tx1">
                    <a:lumMod val="50000"/>
                    <a:lumOff val="50000"/>
                  </a:schemeClr>
                </a:solidFill>
              </a:rPr>
              <a:t>, Jēkabpils PMK valdes priekšsēdētājs</a:t>
            </a:r>
          </a:p>
          <a:p>
            <a:pPr marL="457200" lvl="1" indent="0">
              <a:buNone/>
            </a:pPr>
            <a:endParaRPr lang="lv-LV" sz="1400" b="1" dirty="0" smtClean="0">
              <a:solidFill>
                <a:schemeClr val="tx1">
                  <a:lumMod val="50000"/>
                  <a:lumOff val="50000"/>
                </a:schemeClr>
              </a:solidFill>
              <a:cs typeface="Calibri" panose="020F0502020204030204" pitchFamily="34" charset="0"/>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3804614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1"/>
            <a:ext cx="8471647" cy="1062317"/>
          </a:xfrm>
          <a:prstGeom prst="rect">
            <a:avLst/>
          </a:prstGeom>
        </p:spPr>
      </p:pic>
      <p:sp>
        <p:nvSpPr>
          <p:cNvPr id="3" name="Content Placeholder 2"/>
          <p:cNvSpPr>
            <a:spLocks noGrp="1"/>
          </p:cNvSpPr>
          <p:nvPr>
            <p:ph sz="half" idx="1"/>
          </p:nvPr>
        </p:nvSpPr>
        <p:spPr>
          <a:xfrm>
            <a:off x="174812" y="1237128"/>
            <a:ext cx="11712388" cy="5486401"/>
          </a:xfrm>
        </p:spPr>
        <p:txBody>
          <a:bodyPr>
            <a:normAutofit/>
          </a:bodyPr>
          <a:lstStyle/>
          <a:p>
            <a:pPr marL="457200" lvl="1" indent="0">
              <a:buNone/>
            </a:pPr>
            <a:r>
              <a:rPr lang="lv-LV" sz="2800" b="1" dirty="0" smtClean="0">
                <a:solidFill>
                  <a:schemeClr val="bg2">
                    <a:lumMod val="50000"/>
                  </a:schemeClr>
                </a:solidFill>
                <a:cs typeface="Calibri" panose="020F0502020204030204" pitchFamily="34" charset="0"/>
              </a:rPr>
              <a:t>Konference «Krustpunktā – daba. Vīzijas un atbildība»</a:t>
            </a:r>
          </a:p>
          <a:p>
            <a:pPr lvl="1">
              <a:buFont typeface="Wingdings" panose="05000000000000000000" pitchFamily="2" charset="2"/>
              <a:buChar char="ü"/>
            </a:pPr>
            <a:r>
              <a:rPr lang="lv-LV" sz="2800" dirty="0" smtClean="0">
                <a:solidFill>
                  <a:schemeClr val="tx1">
                    <a:lumMod val="65000"/>
                    <a:lumOff val="35000"/>
                  </a:schemeClr>
                </a:solidFill>
                <a:cs typeface="Calibri" panose="020F0502020204030204" pitchFamily="34" charset="0"/>
              </a:rPr>
              <a:t>Industriālā </a:t>
            </a:r>
            <a:r>
              <a:rPr lang="lv-LV" sz="2800" dirty="0">
                <a:solidFill>
                  <a:schemeClr val="tx1">
                    <a:lumMod val="65000"/>
                    <a:lumOff val="35000"/>
                  </a:schemeClr>
                </a:solidFill>
                <a:cs typeface="Calibri" panose="020F0502020204030204" pitchFamily="34" charset="0"/>
              </a:rPr>
              <a:t>attīstība neizbēgami rada slodzi uz ekosistēmu </a:t>
            </a:r>
            <a:r>
              <a:rPr lang="lv-LV" sz="2800" dirty="0" smtClean="0">
                <a:solidFill>
                  <a:schemeClr val="tx1">
                    <a:lumMod val="65000"/>
                    <a:lumOff val="35000"/>
                  </a:schemeClr>
                </a:solidFill>
                <a:cs typeface="Calibri" panose="020F0502020204030204" pitchFamily="34" charset="0"/>
              </a:rPr>
              <a:t>līdzsvaru</a:t>
            </a:r>
          </a:p>
          <a:p>
            <a:pPr lvl="1">
              <a:buFont typeface="Wingdings" panose="05000000000000000000" pitchFamily="2" charset="2"/>
              <a:buChar char="ü"/>
            </a:pPr>
            <a:r>
              <a:rPr lang="lv-LV" sz="2800" dirty="0">
                <a:solidFill>
                  <a:schemeClr val="tx1">
                    <a:lumMod val="65000"/>
                    <a:lumOff val="35000"/>
                  </a:schemeClr>
                </a:solidFill>
                <a:cs typeface="Calibri" panose="020F0502020204030204" pitchFamily="34" charset="0"/>
              </a:rPr>
              <a:t>Š</a:t>
            </a:r>
            <a:r>
              <a:rPr lang="lv-LV" sz="2800" dirty="0" smtClean="0">
                <a:solidFill>
                  <a:schemeClr val="tx1">
                    <a:lumMod val="65000"/>
                    <a:lumOff val="35000"/>
                  </a:schemeClr>
                </a:solidFill>
                <a:cs typeface="Calibri" panose="020F0502020204030204" pitchFamily="34" charset="0"/>
              </a:rPr>
              <a:t>ī </a:t>
            </a:r>
            <a:r>
              <a:rPr lang="lv-LV" sz="2800" dirty="0">
                <a:solidFill>
                  <a:schemeClr val="tx1">
                    <a:lumMod val="65000"/>
                    <a:lumOff val="35000"/>
                  </a:schemeClr>
                </a:solidFill>
                <a:cs typeface="Calibri" panose="020F0502020204030204" pitchFamily="34" charset="0"/>
              </a:rPr>
              <a:t>slodze parasti ir lielāka situācijās, kad ekonomikā dominē zemākas pievienotās vērtības </a:t>
            </a:r>
            <a:r>
              <a:rPr lang="lv-LV" sz="2800" dirty="0" smtClean="0">
                <a:solidFill>
                  <a:schemeClr val="tx1">
                    <a:lumMod val="65000"/>
                    <a:lumOff val="35000"/>
                  </a:schemeClr>
                </a:solidFill>
                <a:cs typeface="Calibri" panose="020F0502020204030204" pitchFamily="34" charset="0"/>
              </a:rPr>
              <a:t>ražošana</a:t>
            </a:r>
          </a:p>
          <a:p>
            <a:pPr lvl="1">
              <a:buFont typeface="Wingdings" panose="05000000000000000000" pitchFamily="2" charset="2"/>
              <a:buChar char="ü"/>
            </a:pPr>
            <a:r>
              <a:rPr lang="lv-LV" sz="2800" dirty="0" smtClean="0">
                <a:solidFill>
                  <a:schemeClr val="tx1">
                    <a:lumMod val="65000"/>
                    <a:lumOff val="35000"/>
                  </a:schemeClr>
                </a:solidFill>
                <a:cs typeface="Calibri" panose="020F0502020204030204" pitchFamily="34" charset="0"/>
              </a:rPr>
              <a:t>Latvijā </a:t>
            </a:r>
            <a:r>
              <a:rPr lang="lv-LV" sz="2800" dirty="0">
                <a:solidFill>
                  <a:schemeClr val="tx1">
                    <a:lumMod val="65000"/>
                    <a:lumOff val="35000"/>
                  </a:schemeClr>
                </a:solidFill>
                <a:cs typeface="Calibri" panose="020F0502020204030204" pitchFamily="34" charset="0"/>
              </a:rPr>
              <a:t>būtiskākās problēmas un pretrunas veidojas tiešā saskarē ar dabas resursu izmantošanu teritorijās, kurās ir aizsargājamas dabas vērtības.  </a:t>
            </a:r>
            <a:endParaRPr lang="lv-LV" sz="2800" dirty="0" smtClean="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2800" dirty="0" smtClean="0">
                <a:solidFill>
                  <a:schemeClr val="tx1">
                    <a:lumMod val="65000"/>
                    <a:lumOff val="35000"/>
                  </a:schemeClr>
                </a:solidFill>
                <a:cs typeface="Calibri" panose="020F0502020204030204" pitchFamily="34" charset="0"/>
              </a:rPr>
              <a:t>Ilgtermiņa </a:t>
            </a:r>
            <a:r>
              <a:rPr lang="lv-LV" sz="2800" dirty="0">
                <a:solidFill>
                  <a:schemeClr val="tx1">
                    <a:lumMod val="65000"/>
                    <a:lumOff val="35000"/>
                  </a:schemeClr>
                </a:solidFill>
                <a:cs typeface="Calibri" panose="020F0502020204030204" pitchFamily="34" charset="0"/>
              </a:rPr>
              <a:t>stratēģiskās plānošanas uzdevums, kura konsekvences radīs ieguvumus dabas vērtību saglabāšanas, dabas resursu efektīvas izmantošanas, kā arī ekonomiskās un sociālās attīstības kontekstā, ir no vienas puses – augstas pievienotās vērtības sekmēšana ražošanā un pakalpojumos, un, no otras –  dabas vērtību izmantošana, tās saglabājot un nepārveidojot, bet vienlaikus </a:t>
            </a:r>
            <a:r>
              <a:rPr lang="lv-LV" sz="2800" dirty="0" err="1">
                <a:solidFill>
                  <a:schemeClr val="tx1">
                    <a:lumMod val="65000"/>
                    <a:lumOff val="35000"/>
                  </a:schemeClr>
                </a:solidFill>
                <a:cs typeface="Calibri" panose="020F0502020204030204" pitchFamily="34" charset="0"/>
              </a:rPr>
              <a:t>zīmolojot</a:t>
            </a:r>
            <a:r>
              <a:rPr lang="lv-LV" sz="2800" dirty="0">
                <a:solidFill>
                  <a:schemeClr val="tx1">
                    <a:lumMod val="65000"/>
                    <a:lumOff val="35000"/>
                  </a:schemeClr>
                </a:solidFill>
                <a:cs typeface="Calibri" panose="020F0502020204030204" pitchFamily="34" charset="0"/>
              </a:rPr>
              <a:t> un spējot iegūt ekonomisko </a:t>
            </a:r>
            <a:r>
              <a:rPr lang="lv-LV" sz="2800" dirty="0" smtClean="0">
                <a:solidFill>
                  <a:schemeClr val="tx1">
                    <a:lumMod val="65000"/>
                    <a:lumOff val="35000"/>
                  </a:schemeClr>
                </a:solidFill>
                <a:cs typeface="Calibri" panose="020F0502020204030204" pitchFamily="34" charset="0"/>
              </a:rPr>
              <a:t>labumu</a:t>
            </a:r>
            <a:endParaRPr lang="lv-LV" sz="28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2846675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1"/>
            <a:ext cx="8471647" cy="1062317"/>
          </a:xfrm>
          <a:prstGeom prst="rect">
            <a:avLst/>
          </a:prstGeom>
        </p:spPr>
      </p:pic>
      <p:sp>
        <p:nvSpPr>
          <p:cNvPr id="3" name="Content Placeholder 2"/>
          <p:cNvSpPr>
            <a:spLocks noGrp="1"/>
          </p:cNvSpPr>
          <p:nvPr>
            <p:ph sz="half" idx="1"/>
          </p:nvPr>
        </p:nvSpPr>
        <p:spPr>
          <a:xfrm>
            <a:off x="174812" y="1237128"/>
            <a:ext cx="11712388" cy="5486401"/>
          </a:xfrm>
        </p:spPr>
        <p:txBody>
          <a:bodyPr>
            <a:normAutofit/>
          </a:bodyPr>
          <a:lstStyle/>
          <a:p>
            <a:pPr marL="457200" lvl="1" indent="0">
              <a:buNone/>
            </a:pPr>
            <a:r>
              <a:rPr lang="lv-LV" sz="3000" b="1" dirty="0">
                <a:solidFill>
                  <a:schemeClr val="bg2">
                    <a:lumMod val="50000"/>
                  </a:schemeClr>
                </a:solidFill>
                <a:cs typeface="Calibri" panose="020F0502020204030204" pitchFamily="34" charset="0"/>
              </a:rPr>
              <a:t>Konference «Krustpunktā – daba. Vīzijas un atbildība»</a:t>
            </a: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Valsts </a:t>
            </a:r>
            <a:r>
              <a:rPr lang="lv-LV" sz="3000" dirty="0">
                <a:solidFill>
                  <a:schemeClr val="tx1">
                    <a:lumMod val="65000"/>
                    <a:lumOff val="35000"/>
                  </a:schemeClr>
                </a:solidFill>
                <a:cs typeface="Calibri" panose="020F0502020204030204" pitchFamily="34" charset="0"/>
              </a:rPr>
              <a:t>ekonomiskās politikas un par to īstenošanu atbildīgo institūciju uzdevums ilgtspējas aspektā ir augstas pievienotās vērtības </a:t>
            </a:r>
            <a:r>
              <a:rPr lang="lv-LV" sz="3000" dirty="0" smtClean="0">
                <a:solidFill>
                  <a:schemeClr val="tx1">
                    <a:lumMod val="65000"/>
                    <a:lumOff val="35000"/>
                  </a:schemeClr>
                </a:solidFill>
                <a:cs typeface="Calibri" panose="020F0502020204030204" pitchFamily="34" charset="0"/>
              </a:rPr>
              <a:t>radīšana</a:t>
            </a: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Viens </a:t>
            </a:r>
            <a:r>
              <a:rPr lang="lv-LV" sz="3000" dirty="0">
                <a:solidFill>
                  <a:schemeClr val="tx1">
                    <a:lumMod val="65000"/>
                    <a:lumOff val="35000"/>
                  </a:schemeClr>
                </a:solidFill>
                <a:cs typeface="Calibri" panose="020F0502020204030204" pitchFamily="34" charset="0"/>
              </a:rPr>
              <a:t>no vides politikas un dabas aizsardzības institūciju uzdevumiem ir dabas vērtību saglabāšana, vienlaikus, sekmējot tās  kapitalizāciju ekonomiskajos </a:t>
            </a:r>
            <a:r>
              <a:rPr lang="lv-LV" sz="3000" dirty="0" smtClean="0">
                <a:solidFill>
                  <a:schemeClr val="tx1">
                    <a:lumMod val="65000"/>
                    <a:lumOff val="35000"/>
                  </a:schemeClr>
                </a:solidFill>
                <a:cs typeface="Calibri" panose="020F0502020204030204" pitchFamily="34" charset="0"/>
              </a:rPr>
              <a:t>ieguvumos</a:t>
            </a: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Šie </a:t>
            </a:r>
            <a:r>
              <a:rPr lang="lv-LV" sz="3000" dirty="0">
                <a:solidFill>
                  <a:schemeClr val="tx1">
                    <a:lumMod val="65000"/>
                    <a:lumOff val="35000"/>
                  </a:schemeClr>
                </a:solidFill>
                <a:cs typeface="Calibri" panose="020F0502020204030204" pitchFamily="34" charset="0"/>
              </a:rPr>
              <a:t>uzdevumi izriet no sistēmiskas pieejas valsts attīstības procesiem (vidēja un ilgtermiņa plānošanā), kuras ietvaros tos nevar nodalīt un pretnostatīt. Bet gluži otrādi – tos ir jāuzlūko kā savstarpēji saistītus un </a:t>
            </a:r>
            <a:r>
              <a:rPr lang="lv-LV" sz="3000" dirty="0" smtClean="0">
                <a:solidFill>
                  <a:schemeClr val="tx1">
                    <a:lumMod val="65000"/>
                    <a:lumOff val="35000"/>
                  </a:schemeClr>
                </a:solidFill>
                <a:cs typeface="Calibri" panose="020F0502020204030204" pitchFamily="34" charset="0"/>
              </a:rPr>
              <a:t>sinerģiskus</a:t>
            </a:r>
            <a:endParaRPr lang="lv-LV" sz="3000" dirty="0">
              <a:solidFill>
                <a:schemeClr val="tx1">
                  <a:lumMod val="65000"/>
                  <a:lumOff val="35000"/>
                </a:schemeClr>
              </a:solidFill>
              <a:cs typeface="Calibri" panose="020F0502020204030204" pitchFamily="34" charset="0"/>
            </a:endParaRPr>
          </a:p>
          <a:p>
            <a:pPr marL="457200" lvl="1" indent="0">
              <a:buNone/>
            </a:pPr>
            <a:endParaRPr lang="lv-LV" sz="3000" dirty="0">
              <a:solidFill>
                <a:schemeClr val="tx1">
                  <a:lumMod val="65000"/>
                  <a:lumOff val="35000"/>
                </a:schemeClr>
              </a:solidFill>
              <a:cs typeface="Calibri" panose="020F0502020204030204" pitchFamily="34" charset="0"/>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2621377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1"/>
            <a:ext cx="8471647" cy="1062317"/>
          </a:xfrm>
          <a:prstGeom prst="rect">
            <a:avLst/>
          </a:prstGeom>
        </p:spPr>
      </p:pic>
      <p:sp>
        <p:nvSpPr>
          <p:cNvPr id="3" name="Content Placeholder 2"/>
          <p:cNvSpPr>
            <a:spLocks noGrp="1"/>
          </p:cNvSpPr>
          <p:nvPr>
            <p:ph sz="half" idx="1"/>
          </p:nvPr>
        </p:nvSpPr>
        <p:spPr>
          <a:xfrm>
            <a:off x="174811" y="1237128"/>
            <a:ext cx="11893363" cy="5620872"/>
          </a:xfrm>
        </p:spPr>
        <p:txBody>
          <a:bodyPr>
            <a:normAutofit fontScale="85000" lnSpcReduction="20000"/>
          </a:bodyPr>
          <a:lstStyle/>
          <a:p>
            <a:pPr marL="457200" lvl="1" indent="0">
              <a:buNone/>
            </a:pPr>
            <a:r>
              <a:rPr lang="lv-LV" sz="3000" b="1" dirty="0">
                <a:solidFill>
                  <a:schemeClr val="bg2">
                    <a:lumMod val="50000"/>
                  </a:schemeClr>
                </a:solidFill>
                <a:cs typeface="Calibri" panose="020F0502020204030204" pitchFamily="34" charset="0"/>
              </a:rPr>
              <a:t>Konference «Krustpunktā – daba. Vīzijas un atbildība</a:t>
            </a:r>
            <a:r>
              <a:rPr lang="lv-LV" sz="3000" b="1" dirty="0" smtClean="0">
                <a:solidFill>
                  <a:schemeClr val="bg2">
                    <a:lumMod val="50000"/>
                  </a:schemeClr>
                </a:solidFill>
                <a:cs typeface="Calibri" panose="020F0502020204030204" pitchFamily="34" charset="0"/>
              </a:rPr>
              <a:t>»</a:t>
            </a:r>
          </a:p>
          <a:p>
            <a:pPr marL="457200" lvl="1" indent="0">
              <a:buNone/>
            </a:pPr>
            <a:endParaRPr lang="lv-LV" sz="3000" b="1" dirty="0">
              <a:solidFill>
                <a:schemeClr val="bg2">
                  <a:lumMod val="50000"/>
                </a:schemeClr>
              </a:solidFill>
              <a:cs typeface="Calibri" panose="020F0502020204030204" pitchFamily="34" charset="0"/>
            </a:endParaRP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Izglītība </a:t>
            </a:r>
            <a:r>
              <a:rPr lang="lv-LV" sz="3000" dirty="0">
                <a:solidFill>
                  <a:schemeClr val="tx1">
                    <a:lumMod val="65000"/>
                    <a:lumOff val="35000"/>
                  </a:schemeClr>
                </a:solidFill>
                <a:cs typeface="Calibri" panose="020F0502020204030204" pitchFamily="34" charset="0"/>
              </a:rPr>
              <a:t>ir viens no nozīmīgākajiem ilgtspējas </a:t>
            </a:r>
            <a:r>
              <a:rPr lang="lv-LV" sz="3000" dirty="0" smtClean="0">
                <a:solidFill>
                  <a:schemeClr val="tx1">
                    <a:lumMod val="65000"/>
                    <a:lumOff val="35000"/>
                  </a:schemeClr>
                </a:solidFill>
                <a:cs typeface="Calibri" panose="020F0502020204030204" pitchFamily="34" charset="0"/>
              </a:rPr>
              <a:t>faktoriem</a:t>
            </a: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Kvalitatīva izglītība ir svarīga gan augstas pievienotās vērtības radīšanai, gan dabas kapitāla pilnvērtīgai izmantošanai. Turklāt tas ir svarīgi visplašākajai auditorijai – visām vecuma grupām un sabiedrības segmentiem (gan jauniešiem, gan pieaugušajiem – zemes īpašniekiem, mežu īpašniekiem, uzņēmējiem, ierēdņiem, pašvaldību darbiniekiem, tostarp arī dabas un vides aizsardzības institūciju pārstāvjiem) </a:t>
            </a:r>
            <a:endParaRPr lang="lv-LV" sz="30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3000" b="1" dirty="0" smtClean="0">
                <a:solidFill>
                  <a:schemeClr val="tx1">
                    <a:lumMod val="65000"/>
                    <a:lumOff val="35000"/>
                  </a:schemeClr>
                </a:solidFill>
                <a:cs typeface="Calibri" panose="020F0502020204030204" pitchFamily="34" charset="0"/>
              </a:rPr>
              <a:t>Vērtējot </a:t>
            </a:r>
            <a:r>
              <a:rPr lang="lv-LV" sz="3000" b="1" dirty="0">
                <a:solidFill>
                  <a:schemeClr val="tx1">
                    <a:lumMod val="65000"/>
                    <a:lumOff val="35000"/>
                  </a:schemeClr>
                </a:solidFill>
                <a:cs typeface="Calibri" panose="020F0502020204030204" pitchFamily="34" charset="0"/>
              </a:rPr>
              <a:t>dabas izglītības kvalitāti, ir jāatzīst, ka līdz šim veiksmīgāka ir bijusi jauniešu izglītošana, taču tā ir izrādījusies nepietiekami efektīva pieaugušo </a:t>
            </a:r>
            <a:r>
              <a:rPr lang="lv-LV" sz="3000" b="1" dirty="0" smtClean="0">
                <a:solidFill>
                  <a:schemeClr val="tx1">
                    <a:lumMod val="65000"/>
                    <a:lumOff val="35000"/>
                  </a:schemeClr>
                </a:solidFill>
                <a:cs typeface="Calibri" panose="020F0502020204030204" pitchFamily="34" charset="0"/>
              </a:rPr>
              <a:t>segmentā  (īpaši tas attiecas </a:t>
            </a:r>
            <a:r>
              <a:rPr lang="lv-LV" sz="3000" b="1" dirty="0">
                <a:solidFill>
                  <a:schemeClr val="tx1">
                    <a:lumMod val="65000"/>
                    <a:lumOff val="35000"/>
                  </a:schemeClr>
                </a:solidFill>
                <a:cs typeface="Calibri" panose="020F0502020204030204" pitchFamily="34" charset="0"/>
              </a:rPr>
              <a:t>uz tādām sabiedrības grupām, kā zemju vai mežu īpašnieki, kas dzīvo un strādā aizsargātās dabas </a:t>
            </a:r>
            <a:r>
              <a:rPr lang="lv-LV" sz="3000" b="1" dirty="0" smtClean="0">
                <a:solidFill>
                  <a:schemeClr val="tx1">
                    <a:lumMod val="65000"/>
                    <a:lumOff val="35000"/>
                  </a:schemeClr>
                </a:solidFill>
                <a:cs typeface="Calibri" panose="020F0502020204030204" pitchFamily="34" charset="0"/>
              </a:rPr>
              <a:t>teritorijās)</a:t>
            </a:r>
          </a:p>
          <a:p>
            <a:pPr lvl="1">
              <a:buFont typeface="Wingdings" panose="05000000000000000000" pitchFamily="2" charset="2"/>
              <a:buChar char="ü"/>
            </a:pPr>
            <a:r>
              <a:rPr lang="lv-LV" sz="3000" dirty="0" smtClean="0">
                <a:solidFill>
                  <a:schemeClr val="tx1">
                    <a:lumMod val="65000"/>
                    <a:lumOff val="35000"/>
                  </a:schemeClr>
                </a:solidFill>
                <a:cs typeface="Calibri" panose="020F0502020204030204" pitchFamily="34" charset="0"/>
              </a:rPr>
              <a:t>Ir </a:t>
            </a:r>
            <a:r>
              <a:rPr lang="lv-LV" sz="3000" dirty="0">
                <a:solidFill>
                  <a:schemeClr val="tx1">
                    <a:lumMod val="65000"/>
                    <a:lumOff val="35000"/>
                  </a:schemeClr>
                </a:solidFill>
                <a:cs typeface="Calibri" panose="020F0502020204030204" pitchFamily="34" charset="0"/>
              </a:rPr>
              <a:t>jāveido </a:t>
            </a:r>
            <a:r>
              <a:rPr lang="lv-LV" sz="3000" b="1" dirty="0">
                <a:solidFill>
                  <a:schemeClr val="tx1">
                    <a:lumMod val="65000"/>
                    <a:lumOff val="35000"/>
                  </a:schemeClr>
                </a:solidFill>
                <a:cs typeface="Calibri" panose="020F0502020204030204" pitchFamily="34" charset="0"/>
              </a:rPr>
              <a:t>plašāks un vispusīgāks atbalsta programmu klāsts, kas paredz tādu izglītības programmu izveidi un pieejamību</a:t>
            </a:r>
            <a:r>
              <a:rPr lang="lv-LV" sz="3000" dirty="0">
                <a:solidFill>
                  <a:schemeClr val="tx1">
                    <a:lumMod val="65000"/>
                    <a:lumOff val="35000"/>
                  </a:schemeClr>
                </a:solidFill>
                <a:cs typeface="Calibri" panose="020F0502020204030204" pitchFamily="34" charset="0"/>
              </a:rPr>
              <a:t>, kas spētu radīt dziļāku izpratni par dabas vērtībām, iespējām ne tikai izdzīvot vietās, kur ir sastopamas dabas vērtības, bet no tā veidot pat ekonomisku labumu. </a:t>
            </a: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a:p>
            <a:pPr marL="457200" lvl="1" indent="0">
              <a:buNone/>
            </a:pPr>
            <a:endParaRPr lang="lv-LV" sz="30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1112985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8224" y="174811"/>
            <a:ext cx="8471647" cy="1062317"/>
          </a:xfrm>
          <a:prstGeom prst="rect">
            <a:avLst/>
          </a:prstGeom>
        </p:spPr>
      </p:pic>
      <p:sp>
        <p:nvSpPr>
          <p:cNvPr id="3" name="Content Placeholder 2"/>
          <p:cNvSpPr>
            <a:spLocks noGrp="1"/>
          </p:cNvSpPr>
          <p:nvPr>
            <p:ph sz="half" idx="1"/>
          </p:nvPr>
        </p:nvSpPr>
        <p:spPr>
          <a:xfrm>
            <a:off x="174812" y="1237128"/>
            <a:ext cx="11712388" cy="5486401"/>
          </a:xfrm>
        </p:spPr>
        <p:txBody>
          <a:bodyPr>
            <a:normAutofit/>
          </a:bodyPr>
          <a:lstStyle/>
          <a:p>
            <a:pPr marL="457200" lvl="1" indent="0">
              <a:buNone/>
            </a:pPr>
            <a:r>
              <a:rPr lang="lv-LV" sz="3000" b="1" dirty="0">
                <a:solidFill>
                  <a:schemeClr val="bg2">
                    <a:lumMod val="50000"/>
                  </a:schemeClr>
                </a:solidFill>
                <a:cs typeface="Calibri" panose="020F0502020204030204" pitchFamily="34" charset="0"/>
              </a:rPr>
              <a:t>Konference «Krustpunktā – daba. Vīzijas un atbildība»</a:t>
            </a:r>
          </a:p>
          <a:p>
            <a:pPr lvl="1">
              <a:buFont typeface="Wingdings" panose="05000000000000000000" pitchFamily="2" charset="2"/>
              <a:buChar char="ü"/>
            </a:pPr>
            <a:r>
              <a:rPr lang="lv-LV" sz="2800" dirty="0" smtClean="0">
                <a:solidFill>
                  <a:schemeClr val="tx1">
                    <a:lumMod val="65000"/>
                    <a:lumOff val="35000"/>
                  </a:schemeClr>
                </a:solidFill>
                <a:cs typeface="Calibri" panose="020F0502020204030204" pitchFamily="34" charset="0"/>
              </a:rPr>
              <a:t>Izšķirošs </a:t>
            </a:r>
            <a:r>
              <a:rPr lang="lv-LV" sz="2800" dirty="0">
                <a:solidFill>
                  <a:schemeClr val="tx1">
                    <a:lumMod val="65000"/>
                    <a:lumOff val="35000"/>
                  </a:schemeClr>
                </a:solidFill>
                <a:cs typeface="Calibri" panose="020F0502020204030204" pitchFamily="34" charset="0"/>
              </a:rPr>
              <a:t>faktors dabas vērtību saglabāšanā ir atbilstošu </a:t>
            </a:r>
            <a:r>
              <a:rPr lang="lv-LV" sz="2800" b="1" dirty="0">
                <a:solidFill>
                  <a:schemeClr val="tx1">
                    <a:lumMod val="65000"/>
                    <a:lumOff val="35000"/>
                  </a:schemeClr>
                </a:solidFill>
                <a:cs typeface="Calibri" panose="020F0502020204030204" pitchFamily="34" charset="0"/>
              </a:rPr>
              <a:t>kompensāciju nodrošināšana zemju īpašniekiem īpaši aizsargājamās dabas teritorijās </a:t>
            </a:r>
            <a:r>
              <a:rPr lang="lv-LV" sz="2800" dirty="0">
                <a:solidFill>
                  <a:schemeClr val="tx1">
                    <a:lumMod val="65000"/>
                    <a:lumOff val="35000"/>
                  </a:schemeClr>
                </a:solidFill>
                <a:cs typeface="Calibri" panose="020F0502020204030204" pitchFamily="34" charset="0"/>
              </a:rPr>
              <a:t>vai vietās, kurās no jauna ir iespējams meklēt un atrast dabas </a:t>
            </a:r>
            <a:r>
              <a:rPr lang="lv-LV" sz="2800" dirty="0" smtClean="0">
                <a:solidFill>
                  <a:schemeClr val="tx1">
                    <a:lumMod val="65000"/>
                    <a:lumOff val="35000"/>
                  </a:schemeClr>
                </a:solidFill>
                <a:cs typeface="Calibri" panose="020F0502020204030204" pitchFamily="34" charset="0"/>
              </a:rPr>
              <a:t>vērtības</a:t>
            </a:r>
          </a:p>
          <a:p>
            <a:pPr lvl="1">
              <a:buFont typeface="Wingdings" panose="05000000000000000000" pitchFamily="2" charset="2"/>
              <a:buChar char="ü"/>
            </a:pPr>
            <a:r>
              <a:rPr lang="lv-LV" sz="2800" dirty="0" smtClean="0">
                <a:solidFill>
                  <a:schemeClr val="tx1">
                    <a:lumMod val="65000"/>
                    <a:lumOff val="35000"/>
                  </a:schemeClr>
                </a:solidFill>
                <a:cs typeface="Calibri" panose="020F0502020204030204" pitchFamily="34" charset="0"/>
              </a:rPr>
              <a:t>Līdz </a:t>
            </a:r>
            <a:r>
              <a:rPr lang="lv-LV" sz="2800" dirty="0">
                <a:solidFill>
                  <a:schemeClr val="tx1">
                    <a:lumMod val="65000"/>
                    <a:lumOff val="35000"/>
                  </a:schemeClr>
                </a:solidFill>
                <a:cs typeface="Calibri" panose="020F0502020204030204" pitchFamily="34" charset="0"/>
              </a:rPr>
              <a:t>šim kompensāciju mehānismi nav bijuši pietiekami pilnīgi un savstarpēji saistīti ar citiem instrumentiem (mācību programmām, dialoga platformām, konsultatīvajām platformām, nemateriālām publiskās atzinības formām u.c</a:t>
            </a:r>
            <a:r>
              <a:rPr lang="lv-LV" sz="2800" dirty="0" smtClean="0">
                <a:solidFill>
                  <a:schemeClr val="tx1">
                    <a:lumMod val="65000"/>
                    <a:lumOff val="35000"/>
                  </a:schemeClr>
                </a:solidFill>
                <a:cs typeface="Calibri" panose="020F0502020204030204" pitchFamily="34" charset="0"/>
              </a:rPr>
              <a:t>.)</a:t>
            </a:r>
          </a:p>
          <a:p>
            <a:pPr lvl="1">
              <a:buFont typeface="Wingdings" panose="05000000000000000000" pitchFamily="2" charset="2"/>
              <a:buChar char="ü"/>
            </a:pPr>
            <a:r>
              <a:rPr lang="lv-LV" sz="2800" dirty="0" smtClean="0">
                <a:solidFill>
                  <a:schemeClr val="tx1">
                    <a:lumMod val="65000"/>
                    <a:lumOff val="35000"/>
                  </a:schemeClr>
                </a:solidFill>
                <a:cs typeface="Calibri" panose="020F0502020204030204" pitchFamily="34" charset="0"/>
              </a:rPr>
              <a:t>Kompensāciju mehānismi ir jāpilnveido, </a:t>
            </a:r>
            <a:r>
              <a:rPr lang="lv-LV" sz="2800" dirty="0">
                <a:solidFill>
                  <a:schemeClr val="tx1">
                    <a:lumMod val="65000"/>
                    <a:lumOff val="35000"/>
                  </a:schemeClr>
                </a:solidFill>
                <a:cs typeface="Calibri" panose="020F0502020204030204" pitchFamily="34" charset="0"/>
              </a:rPr>
              <a:t>tostarp sasaistot to ar biotopu novērtēšanas un uzskaites procesu, kas ir vitāli svarīgs vides sakārtošanai un ilgtspējīgai </a:t>
            </a:r>
            <a:r>
              <a:rPr lang="lv-LV" sz="2800" dirty="0" smtClean="0">
                <a:solidFill>
                  <a:schemeClr val="tx1">
                    <a:lumMod val="65000"/>
                    <a:lumOff val="35000"/>
                  </a:schemeClr>
                </a:solidFill>
                <a:cs typeface="Calibri" panose="020F0502020204030204" pitchFamily="34" charset="0"/>
              </a:rPr>
              <a:t>attīstībai </a:t>
            </a:r>
            <a:endParaRPr lang="lv-LV" sz="28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2800" dirty="0" smtClean="0">
                <a:solidFill>
                  <a:schemeClr val="tx1">
                    <a:lumMod val="65000"/>
                    <a:lumOff val="35000"/>
                  </a:schemeClr>
                </a:solidFill>
                <a:cs typeface="Calibri" panose="020F0502020204030204" pitchFamily="34" charset="0"/>
              </a:rPr>
              <a:t>Dabas </a:t>
            </a:r>
            <a:r>
              <a:rPr lang="lv-LV" sz="2800" dirty="0">
                <a:solidFill>
                  <a:schemeClr val="tx1">
                    <a:lumMod val="65000"/>
                    <a:lumOff val="35000"/>
                  </a:schemeClr>
                </a:solidFill>
                <a:cs typeface="Calibri" panose="020F0502020204030204" pitchFamily="34" charset="0"/>
              </a:rPr>
              <a:t>izglītības pilnveidošanas procesā ir </a:t>
            </a:r>
            <a:r>
              <a:rPr lang="lv-LV" sz="2800" dirty="0" smtClean="0">
                <a:solidFill>
                  <a:schemeClr val="tx1">
                    <a:lumMod val="65000"/>
                    <a:lumOff val="35000"/>
                  </a:schemeClr>
                </a:solidFill>
                <a:cs typeface="Calibri" panose="020F0502020204030204" pitchFamily="34" charset="0"/>
              </a:rPr>
              <a:t>jāņem </a:t>
            </a:r>
            <a:r>
              <a:rPr lang="lv-LV" sz="2800" dirty="0">
                <a:solidFill>
                  <a:schemeClr val="tx1">
                    <a:lumMod val="65000"/>
                    <a:lumOff val="35000"/>
                  </a:schemeClr>
                </a:solidFill>
                <a:cs typeface="Calibri" panose="020F0502020204030204" pitchFamily="34" charset="0"/>
              </a:rPr>
              <a:t>vērā mērķauditoriju dažādās pieredzes un digitālā laikmeta specifika informācijas </a:t>
            </a:r>
            <a:r>
              <a:rPr lang="lv-LV" sz="2800" dirty="0" smtClean="0">
                <a:solidFill>
                  <a:schemeClr val="tx1">
                    <a:lumMod val="65000"/>
                    <a:lumOff val="35000"/>
                  </a:schemeClr>
                </a:solidFill>
                <a:cs typeface="Calibri" panose="020F0502020204030204" pitchFamily="34" charset="0"/>
              </a:rPr>
              <a:t>apritē</a:t>
            </a:r>
            <a:endParaRPr lang="lv-LV" sz="2800" dirty="0">
              <a:solidFill>
                <a:schemeClr val="tx1">
                  <a:lumMod val="65000"/>
                  <a:lumOff val="35000"/>
                </a:schemeClr>
              </a:solidFill>
              <a:cs typeface="Calibri" panose="020F0502020204030204" pitchFamily="34" charset="0"/>
            </a:endParaRPr>
          </a:p>
          <a:p>
            <a:pPr marL="457200" lvl="1" indent="0">
              <a:buNone/>
            </a:pPr>
            <a:endParaRPr lang="lv-LV" sz="30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endParaRPr lang="lv-LV" sz="3000" dirty="0">
              <a:solidFill>
                <a:schemeClr val="tx1">
                  <a:lumMod val="65000"/>
                  <a:lumOff val="35000"/>
                </a:schemeClr>
              </a:solidFill>
              <a:cs typeface="Calibri" panose="020F0502020204030204" pitchFamily="34" charset="0"/>
            </a:endParaRPr>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357410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0647" y="174811"/>
            <a:ext cx="8175812" cy="1492623"/>
          </a:xfrm>
          <a:prstGeom prst="rect">
            <a:avLst/>
          </a:prstGeom>
        </p:spPr>
      </p:pic>
      <p:sp>
        <p:nvSpPr>
          <p:cNvPr id="2" name="Title 1"/>
          <p:cNvSpPr>
            <a:spLocks noGrp="1"/>
          </p:cNvSpPr>
          <p:nvPr>
            <p:ph type="title"/>
          </p:nvPr>
        </p:nvSpPr>
        <p:spPr>
          <a:xfrm>
            <a:off x="5862918" y="1801907"/>
            <a:ext cx="6024283" cy="4195482"/>
          </a:xfrm>
        </p:spPr>
        <p:txBody>
          <a:bodyPr>
            <a:noAutofit/>
          </a:bodyPr>
          <a:lstStyle/>
          <a:p>
            <a:r>
              <a:rPr lang="lv-LV" sz="3200" b="1" dirty="0" smtClean="0">
                <a:solidFill>
                  <a:srgbClr val="50C535"/>
                </a:solidFill>
              </a:rPr>
              <a:t/>
            </a:r>
            <a:br>
              <a:rPr lang="lv-LV" sz="3200" b="1" dirty="0" smtClean="0">
                <a:solidFill>
                  <a:srgbClr val="50C535"/>
                </a:solidFill>
              </a:rPr>
            </a:br>
            <a:r>
              <a:rPr lang="lv-LV" sz="3200" b="1" dirty="0">
                <a:solidFill>
                  <a:srgbClr val="50C535"/>
                </a:solidFill>
              </a:rPr>
              <a:t/>
            </a:r>
            <a:br>
              <a:rPr lang="lv-LV" sz="3200" b="1" dirty="0">
                <a:solidFill>
                  <a:srgbClr val="50C535"/>
                </a:solidFill>
              </a:rPr>
            </a:br>
            <a:r>
              <a:rPr lang="lv-LV" sz="3200" b="1" dirty="0" smtClean="0">
                <a:solidFill>
                  <a:srgbClr val="90BF3B"/>
                </a:solidFill>
              </a:rPr>
              <a:t>Nākamie 100 GADI</a:t>
            </a:r>
            <a:br>
              <a:rPr lang="lv-LV" sz="3200" b="1" dirty="0" smtClean="0">
                <a:solidFill>
                  <a:srgbClr val="90BF3B"/>
                </a:solidFill>
              </a:rPr>
            </a:br>
            <a:r>
              <a:rPr lang="lv-LV" sz="1400" b="1" dirty="0" smtClean="0">
                <a:solidFill>
                  <a:srgbClr val="90BF3B"/>
                </a:solidFill>
              </a:rPr>
              <a:t/>
            </a:r>
            <a:br>
              <a:rPr lang="lv-LV" sz="1400" b="1" dirty="0" smtClean="0">
                <a:solidFill>
                  <a:srgbClr val="90BF3B"/>
                </a:solidFill>
              </a:rPr>
            </a:br>
            <a:r>
              <a:rPr lang="lv-LV" sz="1400" b="1" dirty="0">
                <a:solidFill>
                  <a:srgbClr val="90BF3B"/>
                </a:solidFill>
              </a:rPr>
              <a:t/>
            </a:r>
            <a:br>
              <a:rPr lang="lv-LV" sz="1400" b="1" dirty="0">
                <a:solidFill>
                  <a:srgbClr val="90BF3B"/>
                </a:solidFill>
              </a:rPr>
            </a:br>
            <a:r>
              <a:rPr lang="lv-LV" sz="3200" b="1" dirty="0" smtClean="0">
                <a:solidFill>
                  <a:srgbClr val="90BF3B"/>
                </a:solidFill>
              </a:rPr>
              <a:t>Svarīgākie Latvijas ilgtspējas aspekti nākamajos simts gados</a:t>
            </a:r>
            <a:br>
              <a:rPr lang="lv-LV" sz="3200" b="1" dirty="0" smtClean="0">
                <a:solidFill>
                  <a:srgbClr val="90BF3B"/>
                </a:solidFill>
              </a:rPr>
            </a:br>
            <a:r>
              <a:rPr lang="lv-LV" sz="1400" b="1" dirty="0" smtClean="0">
                <a:solidFill>
                  <a:srgbClr val="90BF3B"/>
                </a:solidFill>
              </a:rPr>
              <a:t/>
            </a:r>
            <a:br>
              <a:rPr lang="lv-LV" sz="1400" b="1" dirty="0" smtClean="0">
                <a:solidFill>
                  <a:srgbClr val="90BF3B"/>
                </a:solidFill>
              </a:rPr>
            </a:br>
            <a:r>
              <a:rPr lang="lv-LV" sz="3200" b="1" dirty="0" smtClean="0">
                <a:solidFill>
                  <a:srgbClr val="90BF3B"/>
                </a:solidFill>
              </a:rPr>
              <a:t>Stratēģiskās izvēles, vienlīdz lielā mērā vērtējot gan nākotnes vīzijas veidojošās, gan atbildības pret nākamajām paaudzēm dimensijas </a:t>
            </a:r>
          </a:p>
        </p:txBody>
      </p:sp>
      <p:sp>
        <p:nvSpPr>
          <p:cNvPr id="3" name="Content Placeholder 2"/>
          <p:cNvSpPr>
            <a:spLocks noGrp="1"/>
          </p:cNvSpPr>
          <p:nvPr>
            <p:ph sz="half" idx="1"/>
          </p:nvPr>
        </p:nvSpPr>
        <p:spPr>
          <a:xfrm>
            <a:off x="0" y="1667434"/>
            <a:ext cx="6064623" cy="4975412"/>
          </a:xfrm>
        </p:spPr>
        <p:txBody>
          <a:bodyPr>
            <a:normAutofit/>
          </a:bodyPr>
          <a:lstStyle/>
          <a:p>
            <a:pPr marL="457200" lvl="1" indent="0">
              <a:buNone/>
            </a:pPr>
            <a:r>
              <a:rPr lang="lv-LV" sz="3500" b="1" dirty="0" smtClean="0">
                <a:solidFill>
                  <a:srgbClr val="6D6D6D"/>
                </a:solidFill>
              </a:rPr>
              <a:t>PROJEKTA LAIKA VEKTORS IR</a:t>
            </a:r>
          </a:p>
          <a:p>
            <a:pPr marL="457200" lvl="1" indent="0">
              <a:buNone/>
            </a:pPr>
            <a:endParaRPr lang="lv-LV" sz="1400" dirty="0" smtClean="0">
              <a:solidFill>
                <a:srgbClr val="6D6D6D"/>
              </a:solidFill>
            </a:endParaRPr>
          </a:p>
          <a:p>
            <a:pPr marL="457200" lvl="1" indent="0">
              <a:buNone/>
            </a:pPr>
            <a:r>
              <a:rPr lang="lv-LV" sz="3200" b="1" dirty="0" smtClean="0">
                <a:solidFill>
                  <a:srgbClr val="6D6D6D"/>
                </a:solidFill>
              </a:rPr>
              <a:t>100 GADI pagātnē </a:t>
            </a:r>
          </a:p>
          <a:p>
            <a:pPr marL="457200" lvl="1" indent="0">
              <a:buNone/>
            </a:pPr>
            <a:endParaRPr lang="lv-LV" sz="1400" b="1" dirty="0">
              <a:solidFill>
                <a:srgbClr val="6D6D6D"/>
              </a:solidFill>
            </a:endParaRPr>
          </a:p>
          <a:p>
            <a:pPr marL="457200" lvl="1" indent="0">
              <a:buNone/>
            </a:pPr>
            <a:endParaRPr lang="lv-LV" sz="1400" b="1" dirty="0" smtClean="0">
              <a:solidFill>
                <a:srgbClr val="6D6D6D"/>
              </a:solidFill>
            </a:endParaRPr>
          </a:p>
          <a:p>
            <a:pPr marL="457200" lvl="1" indent="0">
              <a:buNone/>
            </a:pPr>
            <a:r>
              <a:rPr lang="lv-LV" sz="3200" b="1" dirty="0" smtClean="0">
                <a:solidFill>
                  <a:srgbClr val="6D6D6D"/>
                </a:solidFill>
              </a:rPr>
              <a:t>Latvijai nozīmīgi pagātnes notikumi </a:t>
            </a:r>
          </a:p>
          <a:p>
            <a:pPr marL="457200" lvl="1" indent="0">
              <a:buNone/>
            </a:pPr>
            <a:r>
              <a:rPr lang="lv-LV" sz="3200" dirty="0">
                <a:solidFill>
                  <a:srgbClr val="6D6D6D"/>
                </a:solidFill>
              </a:rPr>
              <a:t>G</a:t>
            </a:r>
            <a:r>
              <a:rPr lang="lv-LV" sz="3200" dirty="0" smtClean="0">
                <a:solidFill>
                  <a:srgbClr val="6D6D6D"/>
                </a:solidFill>
              </a:rPr>
              <a:t>alvenais uzsvars - Latgales kongress un tā loma vienotas Latvijas tapšanā pirms simt gadiem</a:t>
            </a:r>
          </a:p>
          <a:p>
            <a:pPr marL="457200" lvl="1" indent="0">
              <a:buNone/>
            </a:pPr>
            <a:endParaRPr lang="lv-LV" sz="3200" b="1" dirty="0" smtClean="0">
              <a:solidFill>
                <a:srgbClr val="6D6D6D"/>
              </a:solidFill>
            </a:endParaRPr>
          </a:p>
        </p:txBody>
      </p:sp>
    </p:spTree>
    <p:extLst>
      <p:ext uri="{BB962C8B-B14F-4D97-AF65-F5344CB8AC3E}">
        <p14:creationId xmlns:p14="http://schemas.microsoft.com/office/powerpoint/2010/main" val="3332813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5" y="1429315"/>
            <a:ext cx="10811435" cy="4784708"/>
          </a:xfrm>
          <a:prstGeom prst="rect">
            <a:avLst/>
          </a:prstGeom>
        </p:spPr>
        <p:txBody>
          <a:bodyPr wrap="square">
            <a:spAutoFit/>
          </a:bodyPr>
          <a:lstStyle/>
          <a:p>
            <a:pPr algn="just">
              <a:lnSpc>
                <a:spcPct val="107000"/>
              </a:lnSpc>
              <a:spcAft>
                <a:spcPts val="800"/>
              </a:spcAft>
            </a:pPr>
            <a:r>
              <a:rPr lang="lv-LV"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Latvija ir bagāta ar augsti izglītotiem, starptautiski atzītiem daudzu jomu speciālistiem, bet starp dažādu ekspertu uzskatiem un viedokļiem ir „liels attālums”.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Projektā</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īstenotais</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praktisko</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konferenču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formāts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ir</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sekmējis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domu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apmaiņas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attāluma</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samazināšanos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starp</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valsts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pārvaldes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institūciju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pārstāvju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reģionā</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darbojošos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uzņēmēju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pašvaldību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vai</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iedzīvotāju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viedokļiem</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starp</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lielpilsētnieku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un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laucinieku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viedokļiem</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starp</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zinātnieku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praktiķu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viedokļiem</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starp</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uzņēmēju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dabas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aizsardzības</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institūciju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pārstāvju</a:t>
            </a:r>
            <a:r>
              <a:rPr lang="en-US" sz="2800" b="1"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viedokļiem</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endParaRPr lang="lv-LV"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Domu</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apmaiņā</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ir</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radušās</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kopīgas</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attīstītības</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vīzijas</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stingri</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pamati</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rīcības</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politikas</a:t>
            </a:r>
            <a:r>
              <a:rPr lang="en-US" sz="2800" dirty="0"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6D6D6D"/>
                </a:solidFill>
                <a:effectLst/>
                <a:latin typeface="Calibri" panose="020F0502020204030204" pitchFamily="34" charset="0"/>
                <a:ea typeface="Calibri" panose="020F0502020204030204" pitchFamily="34" charset="0"/>
                <a:cs typeface="Times New Roman" panose="02020603050405020304" pitchFamily="18" charset="0"/>
              </a:rPr>
              <a:t>veidošanā</a:t>
            </a:r>
            <a:endParaRPr lang="lv-LV" sz="2800" dirty="0">
              <a:solidFill>
                <a:srgbClr val="6D6D6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74058" y="268942"/>
            <a:ext cx="7718205" cy="1160373"/>
          </a:xfrm>
          <a:prstGeom prst="rect">
            <a:avLst/>
          </a:prstGeom>
        </p:spPr>
      </p:pic>
    </p:spTree>
    <p:extLst>
      <p:ext uri="{BB962C8B-B14F-4D97-AF65-F5344CB8AC3E}">
        <p14:creationId xmlns:p14="http://schemas.microsoft.com/office/powerpoint/2010/main" val="1136802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2409825"/>
            <a:ext cx="10467975" cy="709613"/>
          </a:xfrm>
        </p:spPr>
        <p:txBody>
          <a:bodyPr>
            <a:noAutofit/>
          </a:bodyPr>
          <a:lstStyle/>
          <a:p>
            <a:pPr algn="ctr"/>
            <a:r>
              <a:rPr lang="lv-LV" sz="6000" dirty="0" smtClean="0">
                <a:solidFill>
                  <a:srgbClr val="00B050"/>
                </a:solidFill>
              </a:rPr>
              <a:t>PALDIES!</a:t>
            </a:r>
            <a:endParaRPr lang="lv-LV" sz="6000" dirty="0">
              <a:solidFill>
                <a:srgbClr val="00B050"/>
              </a:solidFill>
            </a:endParaRPr>
          </a:p>
        </p:txBody>
      </p:sp>
    </p:spTree>
    <p:extLst>
      <p:ext uri="{BB962C8B-B14F-4D97-AF65-F5344CB8AC3E}">
        <p14:creationId xmlns:p14="http://schemas.microsoft.com/office/powerpoint/2010/main" val="210089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4776" y="342900"/>
            <a:ext cx="8081683" cy="1324534"/>
          </a:xfrm>
          <a:prstGeom prst="rect">
            <a:avLst/>
          </a:prstGeom>
        </p:spPr>
      </p:pic>
      <p:sp>
        <p:nvSpPr>
          <p:cNvPr id="3" name="Content Placeholder 2"/>
          <p:cNvSpPr>
            <a:spLocks noGrp="1"/>
          </p:cNvSpPr>
          <p:nvPr>
            <p:ph sz="half" idx="1"/>
          </p:nvPr>
        </p:nvSpPr>
        <p:spPr>
          <a:xfrm>
            <a:off x="0" y="1788458"/>
            <a:ext cx="11766176" cy="5069541"/>
          </a:xfrm>
        </p:spPr>
        <p:txBody>
          <a:bodyPr>
            <a:normAutofit fontScale="92500" lnSpcReduction="10000"/>
          </a:bodyPr>
          <a:lstStyle/>
          <a:p>
            <a:pPr marL="457200" lvl="1" indent="0">
              <a:buNone/>
            </a:pPr>
            <a:r>
              <a:rPr lang="lv-LV" sz="3700" b="1" dirty="0" smtClean="0">
                <a:solidFill>
                  <a:srgbClr val="6D6D6D"/>
                </a:solidFill>
              </a:rPr>
              <a:t>CILVĒKU UN VIDES ATTIECĪBU VEIDOŠANĀS – PROJEKTA CENTRĀLĀ ASS</a:t>
            </a:r>
          </a:p>
          <a:p>
            <a:pPr marL="457200" lvl="1" indent="0">
              <a:buNone/>
            </a:pPr>
            <a:endParaRPr lang="lv-LV" sz="1400" b="1" dirty="0" smtClean="0">
              <a:solidFill>
                <a:srgbClr val="6D6D6D"/>
              </a:solidFill>
            </a:endParaRPr>
          </a:p>
          <a:p>
            <a:pPr marL="457200" lvl="1" indent="0">
              <a:buNone/>
            </a:pPr>
            <a:r>
              <a:rPr lang="lv-LV" sz="3500" dirty="0" smtClean="0">
                <a:solidFill>
                  <a:srgbClr val="6D6D6D"/>
                </a:solidFill>
              </a:rPr>
              <a:t>Šo attiecību aspektā projekts ir vērsts uz reģionālās politikas un vides aizsardzības politikas pilnveidošanu Latvijā un Latgalē, atbilstoši </a:t>
            </a:r>
            <a:r>
              <a:rPr lang="lv-LV" sz="3500" b="1" i="1" dirty="0" smtClean="0">
                <a:solidFill>
                  <a:srgbClr val="6D6D6D"/>
                </a:solidFill>
              </a:rPr>
              <a:t>Vides politikas pamatnostādnēs 2014. – 2020.  </a:t>
            </a:r>
            <a:r>
              <a:rPr lang="lv-LV" sz="3500" dirty="0" smtClean="0">
                <a:solidFill>
                  <a:srgbClr val="6D6D6D"/>
                </a:solidFill>
              </a:rPr>
              <a:t>izvirzītajiem principiem – „nodrošināt iedzīvotājiem iespēju dzīvot </a:t>
            </a:r>
            <a:r>
              <a:rPr lang="lv-LV" sz="3500" b="1" dirty="0" smtClean="0">
                <a:solidFill>
                  <a:srgbClr val="6D6D6D"/>
                </a:solidFill>
              </a:rPr>
              <a:t>tīrā un sakārtotā vidē, īstenojot uz ilgtspējīgu attīstību veiktas darbības, nodrošinot dabas resursu ilgtspējīgu izmantošanu, kā arī sekmējot sabiedrības informētību par vides stāvokli un kvalitatīvu līdzdalību lēmumu pieņemšanā</a:t>
            </a:r>
            <a:r>
              <a:rPr lang="lv-LV" sz="3500" dirty="0" smtClean="0">
                <a:solidFill>
                  <a:srgbClr val="6D6D6D"/>
                </a:solidFill>
              </a:rPr>
              <a:t> īpaši, akcentējot </a:t>
            </a:r>
            <a:r>
              <a:rPr lang="lv-LV" sz="3500" b="1" dirty="0" smtClean="0">
                <a:solidFill>
                  <a:srgbClr val="6D6D6D"/>
                </a:solidFill>
              </a:rPr>
              <a:t>kultūras un dabas vērtību saglabāšanas </a:t>
            </a:r>
            <a:r>
              <a:rPr lang="lv-LV" sz="3500" dirty="0" smtClean="0">
                <a:solidFill>
                  <a:srgbClr val="6D6D6D"/>
                </a:solidFill>
              </a:rPr>
              <a:t>nozīmi.” </a:t>
            </a:r>
          </a:p>
        </p:txBody>
      </p:sp>
    </p:spTree>
    <p:extLst>
      <p:ext uri="{BB962C8B-B14F-4D97-AF65-F5344CB8AC3E}">
        <p14:creationId xmlns:p14="http://schemas.microsoft.com/office/powerpoint/2010/main" val="68425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0647" y="174812"/>
            <a:ext cx="8175812" cy="1250576"/>
          </a:xfrm>
          <a:prstGeom prst="rect">
            <a:avLst/>
          </a:prstGeom>
        </p:spPr>
      </p:pic>
      <p:sp>
        <p:nvSpPr>
          <p:cNvPr id="3" name="Content Placeholder 2"/>
          <p:cNvSpPr>
            <a:spLocks noGrp="1"/>
          </p:cNvSpPr>
          <p:nvPr>
            <p:ph sz="half" idx="1"/>
          </p:nvPr>
        </p:nvSpPr>
        <p:spPr>
          <a:xfrm>
            <a:off x="0" y="1425388"/>
            <a:ext cx="12035118" cy="5755341"/>
          </a:xfrm>
        </p:spPr>
        <p:txBody>
          <a:bodyPr>
            <a:normAutofit fontScale="70000" lnSpcReduction="20000"/>
          </a:bodyPr>
          <a:lstStyle/>
          <a:p>
            <a:pPr marL="457200" lvl="1" indent="0">
              <a:buNone/>
            </a:pPr>
            <a:r>
              <a:rPr lang="lv-LV" sz="3900" b="1" dirty="0" smtClean="0">
                <a:solidFill>
                  <a:schemeClr val="bg2">
                    <a:lumMod val="50000"/>
                  </a:schemeClr>
                </a:solidFill>
                <a:cs typeface="Calibri" panose="020F0502020204030204" pitchFamily="34" charset="0"/>
              </a:rPr>
              <a:t>PROJEKTA AKTIVITĀŠU UZSTĀDĪJUMI UN DISKUSIJU SECINĀJUMI RADĪJA PRIEKŠNOTEIKUMUS VIDES POLITIKAS PAMATNOSTĀDNĒS FIKSĒTAJĀM PROBLĒMĀM ILGTSPĒJĪGAS ATTĪSTĪBAS KONTEKSTĀ</a:t>
            </a:r>
          </a:p>
          <a:p>
            <a:pPr marL="457200" lvl="1" indent="0">
              <a:buNone/>
            </a:pPr>
            <a:endParaRPr lang="lv-LV" sz="1400" b="1" dirty="0" smtClean="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4100" dirty="0" smtClean="0">
                <a:solidFill>
                  <a:schemeClr val="tx1">
                    <a:lumMod val="65000"/>
                    <a:lumOff val="35000"/>
                  </a:schemeClr>
                </a:solidFill>
                <a:cs typeface="Calibri" panose="020F0502020204030204" pitchFamily="34" charset="0"/>
              </a:rPr>
              <a:t> 	Nepietiekama vides informācija visos līmeņos (lai plaši īstenotu un 	atbalstītu 	videi draudzīgu rīcību) </a:t>
            </a:r>
          </a:p>
          <a:p>
            <a:pPr lvl="1">
              <a:buFont typeface="Wingdings" panose="05000000000000000000" pitchFamily="2" charset="2"/>
              <a:buChar char="ü"/>
            </a:pPr>
            <a:r>
              <a:rPr lang="lv-LV" sz="4100" dirty="0" smtClean="0">
                <a:solidFill>
                  <a:schemeClr val="tx1">
                    <a:lumMod val="65000"/>
                    <a:lumOff val="35000"/>
                  </a:schemeClr>
                </a:solidFill>
                <a:cs typeface="Calibri" panose="020F0502020204030204" pitchFamily="34" charset="0"/>
              </a:rPr>
              <a:t>  Nepilnīga vides izglītība </a:t>
            </a:r>
          </a:p>
          <a:p>
            <a:pPr lvl="1">
              <a:buFont typeface="Wingdings" panose="05000000000000000000" pitchFamily="2" charset="2"/>
              <a:buChar char="ü"/>
            </a:pPr>
            <a:r>
              <a:rPr lang="lv-LV" sz="4100" dirty="0" smtClean="0">
                <a:solidFill>
                  <a:schemeClr val="tx1">
                    <a:lumMod val="65000"/>
                    <a:lumOff val="35000"/>
                  </a:schemeClr>
                </a:solidFill>
                <a:cs typeface="Calibri" panose="020F0502020204030204" pitchFamily="34" charset="0"/>
              </a:rPr>
              <a:t>  Pārāk maza sabiedrības līdzdalība ar vidi saistītu jautājumu risināšanā 	visos 	līmeņos </a:t>
            </a:r>
          </a:p>
          <a:p>
            <a:pPr lvl="1">
              <a:buFont typeface="Wingdings" panose="05000000000000000000" pitchFamily="2" charset="2"/>
              <a:buChar char="ü"/>
            </a:pPr>
            <a:r>
              <a:rPr lang="lv-LV" sz="4100" dirty="0">
                <a:solidFill>
                  <a:schemeClr val="tx1">
                    <a:lumMod val="65000"/>
                    <a:lumOff val="35000"/>
                  </a:schemeClr>
                </a:solidFill>
                <a:cs typeface="Calibri" panose="020F0502020204030204" pitchFamily="34" charset="0"/>
              </a:rPr>
              <a:t> </a:t>
            </a:r>
            <a:r>
              <a:rPr lang="lv-LV" sz="4100" dirty="0" smtClean="0">
                <a:solidFill>
                  <a:schemeClr val="tx1">
                    <a:lumMod val="65000"/>
                    <a:lumOff val="35000"/>
                  </a:schemeClr>
                </a:solidFill>
                <a:cs typeface="Calibri" panose="020F0502020204030204" pitchFamily="34" charset="0"/>
              </a:rPr>
              <a:t> Nepietiekami popularizēta vietējā līmeņa vides rīcību labā 	prakse</a:t>
            </a:r>
          </a:p>
          <a:p>
            <a:pPr lvl="1">
              <a:buFont typeface="Wingdings" panose="05000000000000000000" pitchFamily="2" charset="2"/>
              <a:buChar char="ü"/>
            </a:pPr>
            <a:r>
              <a:rPr lang="lv-LV" sz="4100" dirty="0" smtClean="0">
                <a:solidFill>
                  <a:schemeClr val="tx1">
                    <a:lumMod val="65000"/>
                    <a:lumOff val="35000"/>
                  </a:schemeClr>
                </a:solidFill>
                <a:cs typeface="Calibri" panose="020F0502020204030204" pitchFamily="34" charset="0"/>
              </a:rPr>
              <a:t>  Nepietiekama Latvijas zinātnes iesaiste reģionālajos pētījumos, 	prognožu   	izstrādē un valsts dabas kapitāla izvērtēšanā</a:t>
            </a:r>
          </a:p>
          <a:p>
            <a:pPr lvl="1">
              <a:buFont typeface="Wingdings" panose="05000000000000000000" pitchFamily="2" charset="2"/>
              <a:buChar char="ü"/>
            </a:pPr>
            <a:r>
              <a:rPr lang="lv-LV" sz="4100" dirty="0" smtClean="0">
                <a:solidFill>
                  <a:schemeClr val="tx1">
                    <a:lumMod val="65000"/>
                    <a:lumOff val="35000"/>
                  </a:schemeClr>
                </a:solidFill>
                <a:cs typeface="Calibri" panose="020F0502020204030204" pitchFamily="34" charset="0"/>
              </a:rPr>
              <a:t>  Nepietiekama lietišķo pētījumu koordinācija </a:t>
            </a:r>
          </a:p>
          <a:p>
            <a:pPr lvl="1">
              <a:buFont typeface="Wingdings" panose="05000000000000000000" pitchFamily="2" charset="2"/>
              <a:buChar char="ü"/>
            </a:pPr>
            <a:r>
              <a:rPr lang="lv-LV" sz="4100" dirty="0" smtClean="0">
                <a:solidFill>
                  <a:schemeClr val="tx1">
                    <a:lumMod val="65000"/>
                    <a:lumOff val="35000"/>
                  </a:schemeClr>
                </a:solidFill>
                <a:cs typeface="Calibri" panose="020F0502020204030204" pitchFamily="34" charset="0"/>
              </a:rPr>
              <a:t>  Neliels atbalsts vides sektora nevalstiskajām organizācijām </a:t>
            </a:r>
          </a:p>
          <a:p>
            <a:pPr lvl="1">
              <a:buFont typeface="Wingdings" panose="05000000000000000000" pitchFamily="2" charset="2"/>
              <a:buChar char="ü"/>
            </a:pPr>
            <a:r>
              <a:rPr lang="lv-LV" sz="4100" dirty="0" smtClean="0">
                <a:solidFill>
                  <a:schemeClr val="tx1">
                    <a:lumMod val="65000"/>
                    <a:lumOff val="35000"/>
                  </a:schemeClr>
                </a:solidFill>
                <a:cs typeface="Calibri" panose="020F0502020204030204" pitchFamily="34" charset="0"/>
              </a:rPr>
              <a:t>  Nepilnīgi izmantoti uz tirgu balstīti vides politikas ekonomiskie   	instrumenti</a:t>
            </a:r>
          </a:p>
          <a:p>
            <a:endParaRPr lang="lv-LV" dirty="0"/>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139493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4322" y="219075"/>
            <a:ext cx="7516703" cy="857251"/>
          </a:xfrm>
          <a:prstGeom prst="rect">
            <a:avLst/>
          </a:prstGeom>
        </p:spPr>
      </p:pic>
      <p:pic>
        <p:nvPicPr>
          <p:cNvPr id="5" name="Picture 4"/>
          <p:cNvPicPr>
            <a:picLocks noChangeAspect="1"/>
          </p:cNvPicPr>
          <p:nvPr/>
        </p:nvPicPr>
        <p:blipFill>
          <a:blip r:embed="rId3"/>
          <a:stretch>
            <a:fillRect/>
          </a:stretch>
        </p:blipFill>
        <p:spPr>
          <a:xfrm>
            <a:off x="684321" y="1076326"/>
            <a:ext cx="7183329" cy="5610223"/>
          </a:xfrm>
          <a:prstGeom prst="rect">
            <a:avLst/>
          </a:prstGeom>
        </p:spPr>
      </p:pic>
      <p:pic>
        <p:nvPicPr>
          <p:cNvPr id="6" name="Picture 5"/>
          <p:cNvPicPr>
            <a:picLocks noChangeAspect="1"/>
          </p:cNvPicPr>
          <p:nvPr/>
        </p:nvPicPr>
        <p:blipFill>
          <a:blip r:embed="rId4"/>
          <a:stretch>
            <a:fillRect/>
          </a:stretch>
        </p:blipFill>
        <p:spPr>
          <a:xfrm>
            <a:off x="8591550" y="3400424"/>
            <a:ext cx="2781300" cy="2000251"/>
          </a:xfrm>
          <a:prstGeom prst="rect">
            <a:avLst/>
          </a:prstGeom>
        </p:spPr>
      </p:pic>
    </p:spTree>
    <p:extLst>
      <p:ext uri="{BB962C8B-B14F-4D97-AF65-F5344CB8AC3E}">
        <p14:creationId xmlns:p14="http://schemas.microsoft.com/office/powerpoint/2010/main" val="1809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7847" y="174811"/>
            <a:ext cx="7718612" cy="1205755"/>
          </a:xfrm>
          <a:prstGeom prst="rect">
            <a:avLst/>
          </a:prstGeom>
        </p:spPr>
      </p:pic>
      <p:sp>
        <p:nvSpPr>
          <p:cNvPr id="3" name="Content Placeholder 2"/>
          <p:cNvSpPr>
            <a:spLocks noGrp="1"/>
          </p:cNvSpPr>
          <p:nvPr>
            <p:ph sz="half" idx="1"/>
          </p:nvPr>
        </p:nvSpPr>
        <p:spPr>
          <a:xfrm>
            <a:off x="309280" y="1380566"/>
            <a:ext cx="11591367" cy="5356411"/>
          </a:xfrm>
        </p:spPr>
        <p:txBody>
          <a:bodyPr>
            <a:normAutofit fontScale="85000" lnSpcReduction="20000"/>
          </a:bodyPr>
          <a:lstStyle/>
          <a:p>
            <a:pPr marL="457200" lvl="1" indent="0">
              <a:buNone/>
            </a:pPr>
            <a:r>
              <a:rPr lang="lv-LV" sz="3500" b="1" dirty="0" smtClean="0">
                <a:solidFill>
                  <a:schemeClr val="bg2">
                    <a:lumMod val="50000"/>
                  </a:schemeClr>
                </a:solidFill>
                <a:cs typeface="Calibri" panose="020F0502020204030204" pitchFamily="34" charset="0"/>
              </a:rPr>
              <a:t>KONFERENČU TĒMU IZVĒLE  BALSTĀS UZ PROJEKTA PARTNERU IETEIKUMIEM, UZSVEROT KATRA NOVADA BŪTISKĀKOS ILGTSPĒJAS FAKTORUS UN NOSACĪJUMUS </a:t>
            </a:r>
          </a:p>
          <a:p>
            <a:pPr marL="457200" lvl="1" indent="0">
              <a:buNone/>
            </a:pPr>
            <a:endParaRPr lang="lv-LV" sz="1500" b="1" dirty="0" smtClean="0">
              <a:solidFill>
                <a:schemeClr val="tx1">
                  <a:lumMod val="65000"/>
                  <a:lumOff val="35000"/>
                </a:schemeClr>
              </a:solidFill>
              <a:cs typeface="Calibri" panose="020F0502020204030204" pitchFamily="34" charset="0"/>
            </a:endParaRPr>
          </a:p>
          <a:p>
            <a:pPr lvl="1">
              <a:buFont typeface="Wingdings" panose="05000000000000000000" pitchFamily="2" charset="2"/>
              <a:buChar char="ü"/>
            </a:pPr>
            <a:r>
              <a:rPr lang="lv-LV" sz="3200" b="1" dirty="0" smtClean="0">
                <a:solidFill>
                  <a:schemeClr val="tx1">
                    <a:lumMod val="65000"/>
                    <a:lumOff val="35000"/>
                  </a:schemeClr>
                </a:solidFill>
                <a:cs typeface="Calibri" panose="020F0502020204030204" pitchFamily="34" charset="0"/>
              </a:rPr>
              <a:t>   Ludzas novads </a:t>
            </a:r>
            <a:r>
              <a:rPr lang="lv-LV" sz="3200" dirty="0" smtClean="0">
                <a:solidFill>
                  <a:schemeClr val="tx1">
                    <a:lumMod val="65000"/>
                    <a:lumOff val="35000"/>
                  </a:schemeClr>
                </a:solidFill>
                <a:cs typeface="Calibri" panose="020F0502020204030204" pitchFamily="34" charset="0"/>
              </a:rPr>
              <a:t>– iekšzemes ūdeņu apsaimniekošana, ezeros 	iegūstamā sapropeļa izmantošanas iespējas medicīnā un kurortoloģijā, 	šādi, ar </a:t>
            </a:r>
            <a:r>
              <a:rPr lang="lv-LV" sz="3200" b="1" dirty="0" smtClean="0">
                <a:solidFill>
                  <a:schemeClr val="tx1">
                    <a:lumMod val="65000"/>
                    <a:lumOff val="35000"/>
                  </a:schemeClr>
                </a:solidFill>
                <a:cs typeface="Calibri" panose="020F0502020204030204" pitchFamily="34" charset="0"/>
              </a:rPr>
              <a:t>pētniecības</a:t>
            </a:r>
            <a:r>
              <a:rPr lang="lv-LV" sz="3200" dirty="0" smtClean="0">
                <a:solidFill>
                  <a:schemeClr val="tx1">
                    <a:lumMod val="65000"/>
                    <a:lumOff val="35000"/>
                  </a:schemeClr>
                </a:solidFill>
                <a:cs typeface="Calibri" panose="020F0502020204030204" pitchFamily="34" charset="0"/>
              </a:rPr>
              <a:t> iesaisti, </a:t>
            </a:r>
            <a:r>
              <a:rPr lang="lv-LV" sz="3200" b="1" dirty="0" smtClean="0">
                <a:solidFill>
                  <a:schemeClr val="tx1">
                    <a:lumMod val="65000"/>
                    <a:lumOff val="35000"/>
                  </a:schemeClr>
                </a:solidFill>
                <a:cs typeface="Calibri" panose="020F0502020204030204" pitchFamily="34" charset="0"/>
              </a:rPr>
              <a:t>pievienojot vērtību </a:t>
            </a:r>
            <a:r>
              <a:rPr lang="lv-LV" sz="3200" dirty="0" smtClean="0">
                <a:solidFill>
                  <a:schemeClr val="tx1">
                    <a:lumMod val="65000"/>
                    <a:lumOff val="35000"/>
                  </a:schemeClr>
                </a:solidFill>
                <a:cs typeface="Calibri" panose="020F0502020204030204" pitchFamily="34" charset="0"/>
              </a:rPr>
              <a:t>šiem un citiem dabas 	resursiem</a:t>
            </a:r>
          </a:p>
          <a:p>
            <a:pPr lvl="1">
              <a:buFont typeface="Wingdings" panose="05000000000000000000" pitchFamily="2" charset="2"/>
              <a:buChar char="ü"/>
            </a:pPr>
            <a:r>
              <a:rPr lang="lv-LV" sz="3200" b="1" dirty="0" smtClean="0">
                <a:solidFill>
                  <a:schemeClr val="tx1">
                    <a:lumMod val="65000"/>
                    <a:lumOff val="35000"/>
                  </a:schemeClr>
                </a:solidFill>
                <a:cs typeface="Calibri" panose="020F0502020204030204" pitchFamily="34" charset="0"/>
              </a:rPr>
              <a:t>   Madonas novads </a:t>
            </a:r>
            <a:r>
              <a:rPr lang="lv-LV" sz="3200" dirty="0" smtClean="0">
                <a:solidFill>
                  <a:schemeClr val="tx1">
                    <a:lumMod val="65000"/>
                    <a:lumOff val="35000"/>
                  </a:schemeClr>
                </a:solidFill>
                <a:cs typeface="Calibri" panose="020F0502020204030204" pitchFamily="34" charset="0"/>
              </a:rPr>
              <a:t>– </a:t>
            </a:r>
            <a:r>
              <a:rPr lang="lv-LV" sz="3200" b="1" dirty="0" smtClean="0">
                <a:solidFill>
                  <a:schemeClr val="tx1">
                    <a:lumMod val="65000"/>
                    <a:lumOff val="35000"/>
                  </a:schemeClr>
                </a:solidFill>
                <a:cs typeface="Calibri" panose="020F0502020204030204" pitchFamily="34" charset="0"/>
              </a:rPr>
              <a:t>izglītības un ilgtspējīgas dabas resursu attīstības, kā 	arī saimniekošanas sinerģijas potenciāls</a:t>
            </a:r>
            <a:r>
              <a:rPr lang="lv-LV" sz="3200" dirty="0" smtClean="0">
                <a:solidFill>
                  <a:schemeClr val="tx1">
                    <a:lumMod val="65000"/>
                    <a:lumOff val="35000"/>
                  </a:schemeClr>
                </a:solidFill>
                <a:cs typeface="Calibri" panose="020F0502020204030204" pitchFamily="34" charset="0"/>
              </a:rPr>
              <a:t>. Pilsēta, lauku pagasti, 30 procenti 	dabas aizsargājamās teritorijas, daudzi vēstures un kultūras objekti, 	sporta bāzes – tas viss kopā veido bagātīgu resursu bāzi, kas ir piemērota 	daudzveidīgai sasaistei, nozīmīgu lomu šajā sistēmā ieņemot arī plaša </a:t>
            </a:r>
            <a:r>
              <a:rPr lang="lv-LV" sz="3200" dirty="0">
                <a:solidFill>
                  <a:schemeClr val="tx1">
                    <a:lumMod val="65000"/>
                    <a:lumOff val="35000"/>
                  </a:schemeClr>
                </a:solidFill>
                <a:cs typeface="Calibri" panose="020F0502020204030204" pitchFamily="34" charset="0"/>
              </a:rPr>
              <a:t>	</a:t>
            </a:r>
            <a:r>
              <a:rPr lang="lv-LV" sz="3200" dirty="0" smtClean="0">
                <a:solidFill>
                  <a:schemeClr val="tx1">
                    <a:lumMod val="65000"/>
                    <a:lumOff val="35000"/>
                  </a:schemeClr>
                </a:solidFill>
                <a:cs typeface="Calibri" panose="020F0502020204030204" pitchFamily="34" charset="0"/>
              </a:rPr>
              <a:t>spektra izglītības aktivitātēm  </a:t>
            </a:r>
          </a:p>
          <a:p>
            <a:pPr lvl="1">
              <a:buFont typeface="Wingdings" panose="05000000000000000000" pitchFamily="2" charset="2"/>
              <a:buChar char="ü"/>
            </a:pPr>
            <a:r>
              <a:rPr lang="lv-LV" sz="3200" b="1" dirty="0" smtClean="0">
                <a:solidFill>
                  <a:schemeClr val="tx1">
                    <a:lumMod val="65000"/>
                    <a:lumOff val="35000"/>
                  </a:schemeClr>
                </a:solidFill>
                <a:cs typeface="Calibri" panose="020F0502020204030204" pitchFamily="34" charset="0"/>
              </a:rPr>
              <a:t>  	Līvānu novads </a:t>
            </a:r>
            <a:r>
              <a:rPr lang="lv-LV" sz="3200" dirty="0" smtClean="0">
                <a:solidFill>
                  <a:schemeClr val="tx1">
                    <a:lumMod val="65000"/>
                    <a:lumOff val="35000"/>
                  </a:schemeClr>
                </a:solidFill>
                <a:cs typeface="Calibri" panose="020F0502020204030204" pitchFamily="34" charset="0"/>
              </a:rPr>
              <a:t>– tranzīts kā faktors pilsētas un novada attīstībai līdz šim un 	arī turpmāk, savukārt  vides aizsardzība kā pievilcīgas dzīves vides 	priekšnoteikums</a:t>
            </a:r>
          </a:p>
          <a:p>
            <a:endParaRPr lang="lv-LV" dirty="0"/>
          </a:p>
        </p:txBody>
      </p:sp>
      <p:sp>
        <p:nvSpPr>
          <p:cNvPr id="7" name="Content Placeholder 3"/>
          <p:cNvSpPr txBox="1">
            <a:spLocks/>
          </p:cNvSpPr>
          <p:nvPr/>
        </p:nvSpPr>
        <p:spPr>
          <a:xfrm>
            <a:off x="7400365" y="1819834"/>
            <a:ext cx="4840941" cy="5069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249131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4477</TotalTime>
  <Words>5098</Words>
  <Application>Microsoft Office PowerPoint</Application>
  <PresentationFormat>Widescreen</PresentationFormat>
  <Paragraphs>263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Wingdings</vt:lpstr>
      <vt:lpstr>Office Theme</vt:lpstr>
      <vt:lpstr> </vt:lpstr>
      <vt:lpstr>PowerPoint Presentation</vt:lpstr>
      <vt:lpstr>PowerPoint Presentation</vt:lpstr>
      <vt:lpstr>PROJEKTA AKTIVITĀTES IR  2 forumi  3 praktiskās konferences  Rāznas Nacionālā parka desmitgadei veltītā fotoizstāde</vt:lpstr>
      <vt:lpstr>  Nākamie 100 GADI   Svarīgākie Latvijas ilgtspējas aspekti nākamajos simts gados  Stratēģiskās izvēles, vienlīdz lielā mērā vērtējot gan nākotnes vīzijas veidojošās, gan atbildības pret nākamajām paaudzēm dimensijas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Andris</dc:creator>
  <cp:lastModifiedBy>Kristīne Smiltēna</cp:lastModifiedBy>
  <cp:revision>94</cp:revision>
  <dcterms:created xsi:type="dcterms:W3CDTF">2017-04-26T11:31:49Z</dcterms:created>
  <dcterms:modified xsi:type="dcterms:W3CDTF">2017-05-24T07:56:44Z</dcterms:modified>
</cp:coreProperties>
</file>